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5" r:id="rId2"/>
    <p:sldId id="258" r:id="rId3"/>
    <p:sldId id="256" r:id="rId4"/>
    <p:sldId id="259" r:id="rId5"/>
    <p:sldId id="260" r:id="rId6"/>
    <p:sldId id="269" r:id="rId7"/>
    <p:sldId id="270" r:id="rId8"/>
    <p:sldId id="262" r:id="rId9"/>
    <p:sldId id="263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C2"/>
    <a:srgbClr val="B5F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53"/>
    <p:restoredTop sz="94607"/>
  </p:normalViewPr>
  <p:slideViewPr>
    <p:cSldViewPr snapToGrid="0" snapToObjects="1">
      <p:cViewPr varScale="1">
        <p:scale>
          <a:sx n="99" d="100"/>
          <a:sy n="99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16072-0803-4148-B8AA-A371AD8E2E05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7EAAE-1132-1947-BC7F-BDC37213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sabemos del Credo?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una oración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 presente en la Misa (como el Padre Nuestro)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es El Credo?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la proclamación de todas las verdades de la fe católica, en las que creemos desde hace 2000 años 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resumen: es los que creemos los católicos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7EAAE-1132-1947-BC7F-BDC37213AD6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65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sabemos que el Padre Nuestro es la oración que Jesús enseñó a sus apóstoles.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 el Credo nació de otra manera.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7EAAE-1132-1947-BC7F-BDC37213AD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92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97C7D-BFB0-A240-90C1-111AAB080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3AA70D-AF87-224B-85A2-31CEBE919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6C89CE-FBA9-534F-A118-70E339F8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F09A96-36F2-CC4E-9DFA-6CB878C6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96EAF4-F280-9F41-AFDE-EFCA7A5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1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7A20E-40D0-1944-83CC-B9006B2C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1348FE-110B-0944-B784-AC317C016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996961-8FC6-5F4D-8A37-DCB3D879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8AB449-2460-1048-9266-0E38ADD1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24B50F-EB47-B14C-8AD5-6984D35F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5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B83657-2EFB-E340-A26F-42C8FC7E5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9135F7-4A85-F545-9140-F0D393594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CF05D1-E288-4641-A8F6-C5F3DD29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AEC7FF-2C05-4F4C-B684-6ECB61B1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0C6B45-0226-E74F-B893-353E210A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2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7E3B7-9A4D-3E44-8DB1-68C21A9D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D49E89-498E-0749-82A5-4DBE4B57D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569FE0-04AC-1E4E-92D6-1075786A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7C8D1B-1EE3-624C-B54C-AF90FE7A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54300E-DFEB-5745-834D-D9E54471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19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461FE-F76A-254F-823B-7F795F71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4B6D20-CDD3-994E-B760-D6D3D64EB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408A91-770C-B441-B6B9-AA5767C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CD710-2F51-AE41-81E9-26FE607D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A622E-D757-AD4E-A88C-B6603FB4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58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C5CC8-E38C-0349-9D0A-A9BB735D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E25D5-0702-484F-A561-7F9995A6A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36E451-3293-1D4C-B6A2-E43BE2CE3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43046B-B6F4-E346-936F-A290B72A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FEA50C-AB60-454E-B627-4A117130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A5BCED-5E34-8841-B36B-E6B3D871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60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F4A28-8BAD-F44D-9F25-F4093F86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22FA5A-1B6E-2841-A8DB-686FF1E6A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D8873B-05E4-C447-8DF2-1CE217011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9EE8BE-75AF-624F-99CC-C6BA8DA6B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A19CD7-230D-6341-B80E-EC89A32D3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1C9C17-D8B4-6A4F-A20D-36A248D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7BFFC4-7B4A-2046-8C23-DA12577A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30FCA1-5BA6-AB47-9416-9B5DC2EB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01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6B8FD-23FA-2240-B67E-1FABB386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9C5D16-B9CC-AB4C-BABD-4E42E441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AB6F54-03F1-E648-843C-E1180CB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7AFC4C-3394-8D43-A212-534CA6C3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20475B-A78D-1C42-90FC-0931F9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22EC46-FE36-F442-B788-69EB6244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1F6460-E207-A941-A706-222395D9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49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40FB5-D7B1-8342-808E-0BCEE247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75DFE-2F27-2544-ABD0-221B255E5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B6DADE-E9EB-3344-A706-12BC5BE7E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BDC70C-58B6-C247-8F99-66D403BA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AD1A66-5065-C642-9EAB-2251FE29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54A858-C29D-7D4D-9759-86D3FF9C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78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89B56-41F8-8744-9C0C-5A921334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C2A3A1-DFF4-A44A-94A0-75F25F3D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FB9B0-89E6-1E45-9499-C74353BE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13CE56-C5C3-2D4A-AC0C-BF370A0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9D4B3E-E7E6-B642-9879-116151CA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BD1126-EC11-8B47-8C96-421A28DB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14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D1DC42-8480-AA40-B35F-BC4C3FBF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4128C6-1413-1E4D-90CE-3AB2DBF4B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CDC4BA-9695-7245-8DE5-A707697E9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DC417-DA97-764C-A302-32E880AF1129}" type="datetimeFigureOut">
              <a:rPr lang="fr-FR" smtClean="0"/>
              <a:t>26/03/2022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71326-BE12-C948-A51E-2C0340CE5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084E9F-7E4E-AC4F-81FF-39AC4A8B8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C4AE-88ED-414F-832B-939B97A9A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6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https://1.bp.blogspot.com/-YsqDuQ6b-0s/XsYtl008G2I/AAAAAAAAOWo/t0igxnn54SYuaJdD7T26zfEhtcbJTeQfwCLcBGAsYHQ/s400/10.jpg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paramiclasedereligion.blogspot.com/2015/04/jesus-esta-vivo-ha-resucitado-puzzles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iz-puzzles-letters-puzzle-2432440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mp--z9C5IQ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manancialzinho.blogspot.com/2012/05/prece-deu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neoatierra.blogspot.com/2015/08/los-lirios-mas-famosos-de-la-historia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E00DD78-CE4F-294B-8167-123E19B8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182" y="428"/>
            <a:ext cx="10363200" cy="68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èze 3">
            <a:extLst>
              <a:ext uri="{FF2B5EF4-FFF2-40B4-BE49-F238E27FC236}">
                <a16:creationId xmlns:a16="http://schemas.microsoft.com/office/drawing/2014/main" id="{D0EE52F8-FC17-8C40-8594-4387C55B47A3}"/>
              </a:ext>
            </a:extLst>
          </p:cNvPr>
          <p:cNvSpPr/>
          <p:nvPr/>
        </p:nvSpPr>
        <p:spPr>
          <a:xfrm>
            <a:off x="5618922" y="139208"/>
            <a:ext cx="5181599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>
                <a:latin typeface="Latha" panose="020B0604020202020204" pitchFamily="34" charset="0"/>
                <a:cs typeface="Latha" panose="020B0604020202020204" pitchFamily="34" charset="0"/>
              </a:rPr>
              <a:t>Oración</a:t>
            </a:r>
            <a:endParaRPr lang="fr-FR" sz="4800" dirty="0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8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73055FB-5955-B947-BB57-031DCB5ACAD8}"/>
              </a:ext>
            </a:extLst>
          </p:cNvPr>
          <p:cNvSpPr txBox="1"/>
          <p:nvPr/>
        </p:nvSpPr>
        <p:spPr>
          <a:xfrm>
            <a:off x="3850783" y="1004552"/>
            <a:ext cx="4764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/>
              <a:t>El Credo esta dividido en tres partes</a:t>
            </a:r>
            <a:endParaRPr lang="fr-CA" sz="2400" b="1" dirty="0"/>
          </a:p>
          <a:p>
            <a:r>
              <a:rPr lang="es-ES_tradnl" b="1" dirty="0"/>
              <a:t> </a:t>
            </a:r>
            <a:endParaRPr lang="fr-CA" b="1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FC6934-CA2C-8146-83A7-49EAC60C87C2}"/>
              </a:ext>
            </a:extLst>
          </p:cNvPr>
          <p:cNvSpPr txBox="1"/>
          <p:nvPr/>
        </p:nvSpPr>
        <p:spPr>
          <a:xfrm>
            <a:off x="695458" y="1667843"/>
            <a:ext cx="45503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/>
              <a:t>La primera parte que habla de Dios Padre </a:t>
            </a:r>
          </a:p>
          <a:p>
            <a:r>
              <a:rPr lang="es-ES_tradnl" sz="2000" dirty="0"/>
              <a:t>y de la obra de la Creación</a:t>
            </a:r>
            <a:endParaRPr lang="fr-CA" sz="2000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C87F7E-C7B0-A540-87C6-737DEEA046C9}"/>
              </a:ext>
            </a:extLst>
          </p:cNvPr>
          <p:cNvSpPr txBox="1"/>
          <p:nvPr/>
        </p:nvSpPr>
        <p:spPr>
          <a:xfrm>
            <a:off x="6763973" y="1599922"/>
            <a:ext cx="52160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La segunda parte de Dios Hijo </a:t>
            </a:r>
          </a:p>
          <a:p>
            <a:r>
              <a:rPr lang="es-ES_tradnl" sz="2000" dirty="0"/>
              <a:t>y de la redención (salvación) de los hombres</a:t>
            </a:r>
            <a:endParaRPr lang="fr-CA" sz="2000" dirty="0"/>
          </a:p>
          <a:p>
            <a:r>
              <a:rPr lang="es-ES_tradnl" dirty="0"/>
              <a:t> </a:t>
            </a:r>
            <a:endParaRPr lang="fr-CA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66F979-2138-5744-9CB5-60FE0B8F0219}"/>
              </a:ext>
            </a:extLst>
          </p:cNvPr>
          <p:cNvSpPr txBox="1"/>
          <p:nvPr/>
        </p:nvSpPr>
        <p:spPr>
          <a:xfrm>
            <a:off x="3283967" y="4528241"/>
            <a:ext cx="589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y la tercera parte de Dios Espíritu Santo y de nuestra santificación</a:t>
            </a:r>
            <a:endParaRPr lang="fr-CA" dirty="0"/>
          </a:p>
        </p:txBody>
      </p:sp>
      <p:pic>
        <p:nvPicPr>
          <p:cNvPr id="5122" name="Picture 2" descr="Catholic.net - La Creación, para Niños">
            <a:extLst>
              <a:ext uri="{FF2B5EF4-FFF2-40B4-BE49-F238E27FC236}">
                <a16:creationId xmlns:a16="http://schemas.microsoft.com/office/drawing/2014/main" id="{25C1AEA4-4071-104F-8B64-74E0308A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76" y="2591173"/>
            <a:ext cx="1981658" cy="19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25DA373-E37A-124C-AFDE-44DABE2AE0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007664" y="1325487"/>
            <a:ext cx="556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3" name="Image 3">
            <a:extLst>
              <a:ext uri="{FF2B5EF4-FFF2-40B4-BE49-F238E27FC236}">
                <a16:creationId xmlns:a16="http://schemas.microsoft.com/office/drawing/2014/main" id="{51319DF0-DAE4-3749-8578-C42EC5C9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91" y="2464046"/>
            <a:ext cx="2573209" cy="19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ntecostés: ¿Qué es y cómo podemos celebrarlo en nuestra vida diaria?">
            <a:extLst>
              <a:ext uri="{FF2B5EF4-FFF2-40B4-BE49-F238E27FC236}">
                <a16:creationId xmlns:a16="http://schemas.microsoft.com/office/drawing/2014/main" id="{15832344-D304-C341-9C32-AA1AA91C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19" y="4976381"/>
            <a:ext cx="3004762" cy="17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9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8D18AA-6C24-F741-B6BF-1E3689E854AA}"/>
              </a:ext>
            </a:extLst>
          </p:cNvPr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EFFFF"/>
                </a:solidFill>
              </a:rPr>
              <a:t>Recitar</a:t>
            </a:r>
            <a:r>
              <a:rPr lang="en-US" sz="2200" dirty="0">
                <a:solidFill>
                  <a:srgbClr val="FEFFFF"/>
                </a:solidFill>
              </a:rPr>
              <a:t> con </a:t>
            </a:r>
            <a:r>
              <a:rPr lang="en-US" sz="2200" dirty="0" err="1">
                <a:solidFill>
                  <a:srgbClr val="FEFFFF"/>
                </a:solidFill>
              </a:rPr>
              <a:t>fé</a:t>
            </a:r>
            <a:r>
              <a:rPr lang="en-US" sz="2200" dirty="0">
                <a:solidFill>
                  <a:srgbClr val="FEFFFF"/>
                </a:solidFill>
              </a:rPr>
              <a:t> el Credo es </a:t>
            </a:r>
            <a:r>
              <a:rPr lang="en-US" sz="2200" dirty="0" err="1">
                <a:solidFill>
                  <a:srgbClr val="FEFFFF"/>
                </a:solidFill>
              </a:rPr>
              <a:t>recordar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nuestro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bautismo</a:t>
            </a:r>
            <a:r>
              <a:rPr lang="en-US" sz="2200" dirty="0">
                <a:solidFill>
                  <a:srgbClr val="FEFFFF"/>
                </a:solidFill>
              </a:rPr>
              <a:t> y </a:t>
            </a:r>
            <a:r>
              <a:rPr lang="en-US" sz="2200" dirty="0" err="1">
                <a:solidFill>
                  <a:srgbClr val="FEFFFF"/>
                </a:solidFill>
              </a:rPr>
              <a:t>entrar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en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comunión</a:t>
            </a:r>
            <a:r>
              <a:rPr lang="en-US" sz="2200" dirty="0">
                <a:solidFill>
                  <a:srgbClr val="FEFFFF"/>
                </a:solidFill>
              </a:rPr>
              <a:t> con Dios: Padre, </a:t>
            </a:r>
            <a:r>
              <a:rPr lang="en-US" sz="2200" dirty="0" err="1">
                <a:solidFill>
                  <a:srgbClr val="FEFFFF"/>
                </a:solidFill>
              </a:rPr>
              <a:t>Hijo</a:t>
            </a:r>
            <a:r>
              <a:rPr lang="en-US" sz="2200" dirty="0">
                <a:solidFill>
                  <a:srgbClr val="FEFFFF"/>
                </a:solidFill>
              </a:rPr>
              <a:t> y </a:t>
            </a:r>
            <a:r>
              <a:rPr lang="en-US" sz="2200" dirty="0" err="1">
                <a:solidFill>
                  <a:srgbClr val="FEFFFF"/>
                </a:solidFill>
              </a:rPr>
              <a:t>Espíritu</a:t>
            </a:r>
            <a:r>
              <a:rPr lang="en-US" sz="2200" dirty="0">
                <a:solidFill>
                  <a:srgbClr val="FEFFFF"/>
                </a:solidFill>
              </a:rPr>
              <a:t> Santo.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EFFFF"/>
                </a:solidFill>
              </a:rPr>
              <a:t>Y es </a:t>
            </a:r>
            <a:r>
              <a:rPr lang="en-US" sz="2200" dirty="0" err="1">
                <a:solidFill>
                  <a:srgbClr val="FEFFFF"/>
                </a:solidFill>
              </a:rPr>
              <a:t>también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entrar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en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comunión</a:t>
            </a:r>
            <a:r>
              <a:rPr lang="en-US" sz="2200" dirty="0">
                <a:solidFill>
                  <a:srgbClr val="FEFFFF"/>
                </a:solidFill>
              </a:rPr>
              <a:t> con  la </a:t>
            </a:r>
            <a:r>
              <a:rPr lang="en-US" sz="2200" dirty="0" err="1">
                <a:solidFill>
                  <a:srgbClr val="FEFFFF"/>
                </a:solidFill>
              </a:rPr>
              <a:t>Iglesia</a:t>
            </a:r>
            <a:r>
              <a:rPr lang="en-US" sz="2200" dirty="0">
                <a:solidFill>
                  <a:srgbClr val="FEFFFF"/>
                </a:solidFill>
              </a:rPr>
              <a:t>  que </a:t>
            </a:r>
            <a:r>
              <a:rPr lang="en-US" sz="2200" dirty="0" err="1">
                <a:solidFill>
                  <a:srgbClr val="FEFFFF"/>
                </a:solidFill>
              </a:rPr>
              <a:t>nos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  <a:r>
              <a:rPr lang="en-US" sz="2200" dirty="0" err="1">
                <a:solidFill>
                  <a:srgbClr val="FEFFFF"/>
                </a:solidFill>
              </a:rPr>
              <a:t>transmite</a:t>
            </a:r>
            <a:r>
              <a:rPr lang="en-US" sz="2200" dirty="0">
                <a:solidFill>
                  <a:srgbClr val="FEFFFF"/>
                </a:solidFill>
              </a:rPr>
              <a:t> la </a:t>
            </a:r>
            <a:r>
              <a:rPr lang="en-US" sz="2200" dirty="0" err="1">
                <a:solidFill>
                  <a:srgbClr val="FEFFFF"/>
                </a:solidFill>
              </a:rPr>
              <a:t>Fé</a:t>
            </a:r>
            <a:endParaRPr lang="en-US" sz="22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EFFFF"/>
              </a:solidFill>
            </a:endParaRPr>
          </a:p>
        </p:txBody>
      </p:sp>
      <p:pic>
        <p:nvPicPr>
          <p:cNvPr id="2050" name="Picture 2" descr="El Credo Catolico Related Keywords | El credo de los apóstoles, El credo  catolico, El credo">
            <a:extLst>
              <a:ext uri="{FF2B5EF4-FFF2-40B4-BE49-F238E27FC236}">
                <a16:creationId xmlns:a16="http://schemas.microsoft.com/office/drawing/2014/main" id="{F7A128C7-2A5D-DD4E-A5B1-D0BFAACB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694529"/>
            <a:ext cx="6539075" cy="514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2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mo acercar los niños a la naturaleza? ¡Sigue leyendo!">
            <a:extLst>
              <a:ext uri="{FF2B5EF4-FFF2-40B4-BE49-F238E27FC236}">
                <a16:creationId xmlns:a16="http://schemas.microsoft.com/office/drawing/2014/main" id="{F1C08D78-77D5-2444-A1D0-045E00A9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721F772-F3B6-B340-B73B-B412D17B9F42}"/>
              </a:ext>
            </a:extLst>
          </p:cNvPr>
          <p:cNvSpPr txBox="1"/>
          <p:nvPr/>
        </p:nvSpPr>
        <p:spPr>
          <a:xfrm>
            <a:off x="7315200" y="1047750"/>
            <a:ext cx="4562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i="1" dirty="0">
                <a:solidFill>
                  <a:srgbClr val="0070C0"/>
                </a:solidFill>
              </a:rPr>
              <a:t>Creo en Dios, Padre Todopoderoso,</a:t>
            </a:r>
            <a:br>
              <a:rPr lang="es-ES_tradnl" sz="2400" i="1" dirty="0">
                <a:solidFill>
                  <a:srgbClr val="0070C0"/>
                </a:solidFill>
              </a:rPr>
            </a:br>
            <a:r>
              <a:rPr lang="es-ES_tradnl" sz="2400" i="1" dirty="0">
                <a:solidFill>
                  <a:srgbClr val="0070C0"/>
                </a:solidFill>
              </a:rPr>
              <a:t>Creador del cielo y de la tierra.</a:t>
            </a:r>
            <a:endParaRPr lang="fr-CA" sz="2400" i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C37782-95C0-B24D-983E-043A2B5098F7}"/>
              </a:ext>
            </a:extLst>
          </p:cNvPr>
          <p:cNvSpPr txBox="1"/>
          <p:nvPr/>
        </p:nvSpPr>
        <p:spPr>
          <a:xfrm>
            <a:off x="7829550" y="3124200"/>
            <a:ext cx="31893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Tener</a:t>
            </a:r>
            <a:r>
              <a:rPr lang="fr-FR" sz="2400" dirty="0"/>
              <a:t> </a:t>
            </a:r>
            <a:r>
              <a:rPr lang="fr-FR" sz="2400" dirty="0" err="1"/>
              <a:t>fé</a:t>
            </a:r>
            <a:r>
              <a:rPr lang="fr-FR" sz="2400" dirty="0"/>
              <a:t> es </a:t>
            </a:r>
            <a:r>
              <a:rPr lang="fr-FR" sz="2400" dirty="0" err="1"/>
              <a:t>creer</a:t>
            </a:r>
            <a:r>
              <a:rPr lang="fr-FR" sz="2400" dirty="0"/>
              <a:t> sin ver.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06BE2B-ED3A-D048-9F16-696FD8365766}"/>
              </a:ext>
            </a:extLst>
          </p:cNvPr>
          <p:cNvSpPr txBox="1"/>
          <p:nvPr/>
        </p:nvSpPr>
        <p:spPr>
          <a:xfrm>
            <a:off x="7070502" y="3723322"/>
            <a:ext cx="52159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 </a:t>
            </a:r>
            <a:r>
              <a:rPr lang="fr-FR" sz="2400" dirty="0" err="1"/>
              <a:t>Dios</a:t>
            </a:r>
            <a:r>
              <a:rPr lang="fr-FR" sz="2400" dirty="0"/>
              <a:t> no </a:t>
            </a:r>
            <a:r>
              <a:rPr lang="fr-FR" sz="2400" dirty="0" err="1"/>
              <a:t>lo</a:t>
            </a:r>
            <a:r>
              <a:rPr lang="fr-FR" sz="2400" dirty="0"/>
              <a:t> </a:t>
            </a:r>
            <a:r>
              <a:rPr lang="fr-FR" sz="2400" dirty="0" err="1"/>
              <a:t>podemos</a:t>
            </a:r>
            <a:r>
              <a:rPr lang="fr-FR" sz="2400" dirty="0"/>
              <a:t> ver, </a:t>
            </a:r>
            <a:r>
              <a:rPr lang="fr-FR" sz="2400" dirty="0" err="1"/>
              <a:t>pero</a:t>
            </a:r>
            <a:r>
              <a:rPr lang="fr-FR" sz="2400" dirty="0"/>
              <a:t> </a:t>
            </a:r>
            <a:r>
              <a:rPr lang="fr-FR" sz="2400" dirty="0" err="1"/>
              <a:t>sí</a:t>
            </a:r>
            <a:r>
              <a:rPr lang="fr-FR" sz="2400" dirty="0"/>
              <a:t> </a:t>
            </a:r>
            <a:r>
              <a:rPr lang="fr-FR" sz="2400" dirty="0" err="1"/>
              <a:t>vemos</a:t>
            </a:r>
            <a:endParaRPr lang="fr-FR" sz="2400" dirty="0"/>
          </a:p>
          <a:p>
            <a:r>
              <a:rPr lang="fr-FR" sz="2400" dirty="0"/>
              <a:t> la </a:t>
            </a:r>
            <a:r>
              <a:rPr lang="fr-FR" sz="2400" dirty="0" err="1"/>
              <a:t>obra</a:t>
            </a:r>
            <a:r>
              <a:rPr lang="fr-FR" sz="2400" dirty="0"/>
              <a:t> de sus </a:t>
            </a:r>
            <a:r>
              <a:rPr lang="fr-FR" sz="2400" dirty="0" err="1"/>
              <a:t>manos</a:t>
            </a:r>
            <a:endParaRPr lang="fr-FR" sz="2400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F808F4-7BA0-4848-9A5B-CE2B0CC8449B}"/>
              </a:ext>
            </a:extLst>
          </p:cNvPr>
          <p:cNvSpPr txBox="1"/>
          <p:nvPr/>
        </p:nvSpPr>
        <p:spPr>
          <a:xfrm>
            <a:off x="7714445" y="233107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( </a:t>
            </a:r>
            <a:r>
              <a:rPr lang="fr-CA" dirty="0" err="1"/>
              <a:t>Gn</a:t>
            </a:r>
            <a:r>
              <a:rPr lang="fr-CA" dirty="0"/>
              <a:t> 1,1)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05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a Anunciación del Ángel a la Virgen María | Reina del Cielo">
            <a:extLst>
              <a:ext uri="{FF2B5EF4-FFF2-40B4-BE49-F238E27FC236}">
                <a16:creationId xmlns:a16="http://schemas.microsoft.com/office/drawing/2014/main" id="{8A51D926-5314-1541-A905-5B220E9F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527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E2DE96-B436-154D-86F6-E8FF789A667F}"/>
              </a:ext>
            </a:extLst>
          </p:cNvPr>
          <p:cNvSpPr/>
          <p:nvPr/>
        </p:nvSpPr>
        <p:spPr>
          <a:xfrm>
            <a:off x="5772150" y="101908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2400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Creo en Jesucristo, su único Hijo, Nuestro Señor,</a:t>
            </a:r>
            <a:br>
              <a:rPr lang="es-ES_tradnl" sz="2400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s-ES_tradnl" sz="2400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Que fue concebido por obra y gracia del Espíritu Santo, </a:t>
            </a:r>
            <a:endParaRPr lang="fr-CA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_tradnl" sz="2400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nació de Santa María Virgen, </a:t>
            </a:r>
            <a:endParaRPr lang="fr-CA" sz="2400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ECE355-B20E-8544-94C3-BAA9574D03A6}"/>
              </a:ext>
            </a:extLst>
          </p:cNvPr>
          <p:cNvSpPr txBox="1"/>
          <p:nvPr/>
        </p:nvSpPr>
        <p:spPr>
          <a:xfrm>
            <a:off x="6096000" y="3927964"/>
            <a:ext cx="613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Dios</a:t>
            </a:r>
            <a:r>
              <a:rPr lang="fr-FR" sz="2000" dirty="0"/>
              <a:t> Padre </a:t>
            </a:r>
            <a:r>
              <a:rPr lang="fr-FR" sz="2000" dirty="0" err="1"/>
              <a:t>envía</a:t>
            </a:r>
            <a:r>
              <a:rPr lang="fr-FR" sz="2000" dirty="0"/>
              <a:t> a su </a:t>
            </a:r>
            <a:r>
              <a:rPr lang="fr-FR" sz="2000" dirty="0" err="1"/>
              <a:t>Hijo</a:t>
            </a:r>
            <a:r>
              <a:rPr lang="fr-FR" sz="2000" dirty="0"/>
              <a:t> </a:t>
            </a:r>
            <a:r>
              <a:rPr lang="fr-FR" sz="2000" dirty="0" err="1"/>
              <a:t>Único</a:t>
            </a:r>
            <a:r>
              <a:rPr lang="fr-FR" sz="2000" dirty="0"/>
              <a:t> para que nazca de</a:t>
            </a:r>
          </a:p>
          <a:p>
            <a:r>
              <a:rPr lang="fr-FR" sz="2000" dirty="0"/>
              <a:t>La Santa </a:t>
            </a:r>
            <a:r>
              <a:rPr lang="fr-FR" sz="2000" dirty="0" err="1"/>
              <a:t>Virgen</a:t>
            </a:r>
            <a:r>
              <a:rPr lang="fr-FR" sz="2000" dirty="0"/>
              <a:t> María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obra</a:t>
            </a:r>
            <a:r>
              <a:rPr lang="fr-FR" sz="2000" dirty="0"/>
              <a:t> y gracia </a:t>
            </a:r>
            <a:r>
              <a:rPr lang="fr-FR" sz="2000" dirty="0" err="1"/>
              <a:t>del</a:t>
            </a:r>
            <a:r>
              <a:rPr lang="fr-FR" sz="2000" dirty="0"/>
              <a:t> </a:t>
            </a:r>
            <a:r>
              <a:rPr lang="fr-FR" sz="2000" dirty="0" err="1"/>
              <a:t>Espíritu</a:t>
            </a:r>
            <a:r>
              <a:rPr lang="fr-FR" sz="2000" dirty="0"/>
              <a:t> Santo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90BCE4-8845-224B-89DE-45C978EDC215}"/>
              </a:ext>
            </a:extLst>
          </p:cNvPr>
          <p:cNvSpPr txBox="1"/>
          <p:nvPr/>
        </p:nvSpPr>
        <p:spPr>
          <a:xfrm>
            <a:off x="7997780" y="3258355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(Lucas 1, 26-38)</a:t>
            </a:r>
          </a:p>
        </p:txBody>
      </p:sp>
    </p:spTree>
    <p:extLst>
      <p:ext uri="{BB962C8B-B14F-4D97-AF65-F5344CB8AC3E}">
        <p14:creationId xmlns:p14="http://schemas.microsoft.com/office/powerpoint/2010/main" val="236277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S HACE SUS DISCíPULOS - ppt descargar">
            <a:extLst>
              <a:ext uri="{FF2B5EF4-FFF2-40B4-BE49-F238E27FC236}">
                <a16:creationId xmlns:a16="http://schemas.microsoft.com/office/drawing/2014/main" id="{2F9C040A-7C4E-884E-94C0-36099CF8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732" y="0"/>
            <a:ext cx="9048482" cy="78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E3370F1-8AC0-0846-B21C-893A7104C028}"/>
              </a:ext>
            </a:extLst>
          </p:cNvPr>
          <p:cNvSpPr txBox="1"/>
          <p:nvPr/>
        </p:nvSpPr>
        <p:spPr>
          <a:xfrm>
            <a:off x="657691" y="876300"/>
            <a:ext cx="774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i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padeció bajo el poder de Poncio Pilato, </a:t>
            </a:r>
            <a:r>
              <a:rPr lang="fr-CA" sz="3200" i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endParaRPr lang="fr-FR" sz="3200" i="1" dirty="0">
              <a:solidFill>
                <a:srgbClr val="0070C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23EB27-756A-3A4B-B6C7-9160124594C8}"/>
              </a:ext>
            </a:extLst>
          </p:cNvPr>
          <p:cNvSpPr txBox="1"/>
          <p:nvPr/>
        </p:nvSpPr>
        <p:spPr>
          <a:xfrm>
            <a:off x="527809" y="2075765"/>
            <a:ext cx="7293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Latha" panose="020B0604020202020204" pitchFamily="34" charset="0"/>
                <a:cs typeface="Latha" panose="020B0604020202020204" pitchFamily="34" charset="0"/>
              </a:rPr>
              <a:t>Pilato</a:t>
            </a:r>
            <a:r>
              <a:rPr lang="fr-FR" sz="2800" dirty="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fr-FR" sz="2800" dirty="0" err="1">
                <a:latin typeface="Latha" panose="020B0604020202020204" pitchFamily="34" charset="0"/>
                <a:cs typeface="Latha" panose="020B0604020202020204" pitchFamily="34" charset="0"/>
              </a:rPr>
              <a:t>era</a:t>
            </a:r>
            <a:r>
              <a:rPr lang="fr-FR" sz="2800" dirty="0">
                <a:latin typeface="Latha" panose="020B0604020202020204" pitchFamily="34" charset="0"/>
                <a:cs typeface="Latha" panose="020B0604020202020204" pitchFamily="34" charset="0"/>
              </a:rPr>
              <a:t> un </a:t>
            </a:r>
            <a:r>
              <a:rPr lang="fr-FR" sz="2800" dirty="0" err="1">
                <a:latin typeface="Latha" panose="020B0604020202020204" pitchFamily="34" charset="0"/>
                <a:cs typeface="Latha" panose="020B0604020202020204" pitchFamily="34" charset="0"/>
              </a:rPr>
              <a:t>prefecto</a:t>
            </a:r>
            <a:r>
              <a:rPr lang="fr-FR" sz="2800" dirty="0">
                <a:latin typeface="Latha" panose="020B0604020202020204" pitchFamily="34" charset="0"/>
                <a:cs typeface="Latha" panose="020B0604020202020204" pitchFamily="34" charset="0"/>
              </a:rPr>
              <a:t> romano  en </a:t>
            </a:r>
            <a:r>
              <a:rPr lang="fr-FR" sz="2800" dirty="0" err="1">
                <a:latin typeface="Latha" panose="020B0604020202020204" pitchFamily="34" charset="0"/>
                <a:cs typeface="Latha" panose="020B0604020202020204" pitchFamily="34" charset="0"/>
              </a:rPr>
              <a:t>Jerusalén</a:t>
            </a:r>
            <a:endParaRPr lang="fr-FR" sz="2800" dirty="0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fr-FR" sz="2800" dirty="0">
                <a:latin typeface="Latha" panose="020B0604020202020204" pitchFamily="34" charset="0"/>
                <a:cs typeface="Latha" panose="020B0604020202020204" pitchFamily="34" charset="0"/>
              </a:rPr>
              <a:t>(</a:t>
            </a:r>
            <a:r>
              <a:rPr lang="fr-FR" sz="2800" dirty="0" err="1">
                <a:latin typeface="Latha" panose="020B0604020202020204" pitchFamily="34" charset="0"/>
                <a:cs typeface="Latha" panose="020B0604020202020204" pitchFamily="34" charset="0"/>
              </a:rPr>
              <a:t>como</a:t>
            </a:r>
            <a:r>
              <a:rPr lang="fr-FR" sz="2800" dirty="0">
                <a:latin typeface="Latha" panose="020B0604020202020204" pitchFamily="34" charset="0"/>
                <a:cs typeface="Latha" panose="020B0604020202020204" pitchFamily="34" charset="0"/>
              </a:rPr>
              <a:t> un </a:t>
            </a:r>
            <a:r>
              <a:rPr lang="fr-FR" sz="2800" dirty="0" err="1">
                <a:latin typeface="Latha" panose="020B0604020202020204" pitchFamily="34" charset="0"/>
                <a:cs typeface="Latha" panose="020B0604020202020204" pitchFamily="34" charset="0"/>
              </a:rPr>
              <a:t>gobernador</a:t>
            </a:r>
            <a:r>
              <a:rPr lang="fr-FR" sz="2800" dirty="0">
                <a:latin typeface="Latha" panose="020B0604020202020204" pitchFamily="34" charset="0"/>
                <a:cs typeface="Latha" panose="020B0604020202020204" pitchFamily="34" charset="0"/>
              </a:rPr>
              <a:t> 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902686-9653-3146-9456-DA275C9C5EBC}"/>
              </a:ext>
            </a:extLst>
          </p:cNvPr>
          <p:cNvSpPr txBox="1"/>
          <p:nvPr/>
        </p:nvSpPr>
        <p:spPr>
          <a:xfrm>
            <a:off x="527809" y="3429000"/>
            <a:ext cx="71999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Las </a:t>
            </a:r>
            <a:r>
              <a:rPr lang="fr-FR" sz="2800" dirty="0" err="1"/>
              <a:t>autoridades</a:t>
            </a:r>
            <a:r>
              <a:rPr lang="fr-FR" sz="2800" dirty="0"/>
              <a:t> </a:t>
            </a:r>
            <a:r>
              <a:rPr lang="fr-FR" sz="2800" dirty="0" err="1"/>
              <a:t>religiosas</a:t>
            </a:r>
            <a:r>
              <a:rPr lang="fr-FR" sz="2800" dirty="0"/>
              <a:t> </a:t>
            </a:r>
            <a:r>
              <a:rPr lang="fr-FR" sz="2800" dirty="0" err="1"/>
              <a:t>culpan</a:t>
            </a:r>
            <a:r>
              <a:rPr lang="fr-FR" sz="2800" dirty="0"/>
              <a:t> a </a:t>
            </a:r>
            <a:r>
              <a:rPr lang="fr-FR" sz="2800" dirty="0" err="1"/>
              <a:t>Jesús</a:t>
            </a:r>
            <a:r>
              <a:rPr lang="fr-FR" sz="2800" dirty="0"/>
              <a:t> de </a:t>
            </a:r>
            <a:r>
              <a:rPr lang="fr-FR" sz="2800" dirty="0" err="1"/>
              <a:t>algo</a:t>
            </a:r>
            <a:endParaRPr lang="fr-FR" sz="2800" dirty="0"/>
          </a:p>
          <a:p>
            <a:r>
              <a:rPr lang="fr-FR" sz="2800" dirty="0"/>
              <a:t> que no </a:t>
            </a:r>
            <a:r>
              <a:rPr lang="fr-FR" sz="2800" dirty="0" err="1"/>
              <a:t>hizo</a:t>
            </a:r>
            <a:r>
              <a:rPr lang="fr-FR" sz="2800" dirty="0"/>
              <a:t>. </a:t>
            </a:r>
            <a:r>
              <a:rPr lang="fr-FR" sz="2800" dirty="0" err="1"/>
              <a:t>Él</a:t>
            </a:r>
            <a:r>
              <a:rPr lang="fr-FR" sz="2800" dirty="0"/>
              <a:t> </a:t>
            </a:r>
            <a:r>
              <a:rPr lang="fr-FR" sz="2800" dirty="0" err="1"/>
              <a:t>nunca</a:t>
            </a:r>
            <a:r>
              <a:rPr lang="fr-FR" sz="2800" dirty="0"/>
              <a:t> </a:t>
            </a:r>
            <a:r>
              <a:rPr lang="fr-FR" sz="2800" dirty="0" err="1"/>
              <a:t>hizo</a:t>
            </a:r>
            <a:r>
              <a:rPr lang="fr-FR" sz="2800" dirty="0"/>
              <a:t> nada </a:t>
            </a:r>
            <a:r>
              <a:rPr lang="fr-FR" sz="2800" dirty="0" err="1"/>
              <a:t>malo</a:t>
            </a:r>
            <a:r>
              <a:rPr lang="fr-FR" sz="2800" dirty="0"/>
              <a:t>.</a:t>
            </a:r>
          </a:p>
          <a:p>
            <a:r>
              <a:rPr lang="fr-FR" sz="2800" dirty="0" err="1"/>
              <a:t>Pilato</a:t>
            </a:r>
            <a:r>
              <a:rPr lang="fr-FR" sz="2800" dirty="0"/>
              <a:t>  </a:t>
            </a:r>
            <a:r>
              <a:rPr lang="fr-FR" sz="2800" dirty="0" err="1"/>
              <a:t>como</a:t>
            </a:r>
            <a:r>
              <a:rPr lang="fr-FR" sz="2800" dirty="0"/>
              <a:t> </a:t>
            </a:r>
            <a:r>
              <a:rPr lang="fr-FR" sz="2800" dirty="0" err="1"/>
              <a:t>autoridad</a:t>
            </a:r>
            <a:r>
              <a:rPr lang="fr-FR" sz="2800" dirty="0"/>
              <a:t> </a:t>
            </a:r>
            <a:r>
              <a:rPr lang="fr-FR" sz="2800" dirty="0" err="1"/>
              <a:t>lo</a:t>
            </a:r>
            <a:r>
              <a:rPr lang="fr-FR" sz="2800" dirty="0"/>
              <a:t> </a:t>
            </a:r>
            <a:r>
              <a:rPr lang="fr-FR" sz="2800" dirty="0" err="1"/>
              <a:t>hizo</a:t>
            </a:r>
            <a:r>
              <a:rPr lang="fr-FR" sz="2800" dirty="0"/>
              <a:t> </a:t>
            </a:r>
            <a:r>
              <a:rPr lang="fr-FR" sz="2800" dirty="0" err="1"/>
              <a:t>flagelar</a:t>
            </a:r>
            <a:r>
              <a:rPr lang="fr-FR" sz="2800" dirty="0"/>
              <a:t> </a:t>
            </a:r>
          </a:p>
          <a:p>
            <a:r>
              <a:rPr lang="fr-FR" sz="2800" dirty="0"/>
              <a:t>y </a:t>
            </a:r>
            <a:r>
              <a:rPr lang="fr-FR" sz="2800" dirty="0" err="1"/>
              <a:t>lo</a:t>
            </a:r>
            <a:r>
              <a:rPr lang="fr-FR" sz="2800" dirty="0"/>
              <a:t> </a:t>
            </a:r>
            <a:r>
              <a:rPr lang="fr-FR" sz="2800" dirty="0" err="1"/>
              <a:t>condenó</a:t>
            </a:r>
            <a:r>
              <a:rPr lang="fr-FR" sz="2800" dirty="0"/>
              <a:t> a </a:t>
            </a:r>
            <a:r>
              <a:rPr lang="fr-FR" sz="2800" dirty="0" err="1"/>
              <a:t>muerte</a:t>
            </a: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A5A719-27F8-C949-B178-157CB6D46D41}"/>
              </a:ext>
            </a:extLst>
          </p:cNvPr>
          <p:cNvSpPr txBox="1"/>
          <p:nvPr/>
        </p:nvSpPr>
        <p:spPr>
          <a:xfrm>
            <a:off x="2871989" y="159698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(Juan 19,1-2).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89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540A49-799D-5D43-B920-29F0447AB89C}"/>
              </a:ext>
            </a:extLst>
          </p:cNvPr>
          <p:cNvSpPr txBox="1"/>
          <p:nvPr/>
        </p:nvSpPr>
        <p:spPr>
          <a:xfrm>
            <a:off x="666749" y="4776540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fue</a:t>
            </a:r>
            <a:r>
              <a:rPr lang="en-US" sz="43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crucificado</a:t>
            </a:r>
            <a:r>
              <a:rPr lang="en-US" sz="43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3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muerto</a:t>
            </a:r>
            <a:r>
              <a:rPr lang="en-US" sz="43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4300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sepultado</a:t>
            </a:r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</a:rPr>
              <a:t>(Juan 19,17-19). (Lucas 23,46)</a:t>
            </a:r>
            <a:r>
              <a:rPr lang="fr-CA" dirty="0"/>
              <a:t> (</a:t>
            </a:r>
            <a:r>
              <a:rPr lang="fr-CA" dirty="0">
                <a:solidFill>
                  <a:schemeClr val="bg1"/>
                </a:solidFill>
              </a:rPr>
              <a:t>Lucas 23,53)</a:t>
            </a:r>
            <a:endParaRPr lang="en-US" sz="4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rucificado, muerto y sepultado | Desde Mi Campanario">
            <a:extLst>
              <a:ext uri="{FF2B5EF4-FFF2-40B4-BE49-F238E27FC236}">
                <a16:creationId xmlns:a16="http://schemas.microsoft.com/office/drawing/2014/main" id="{0BF94CFD-7320-AB41-9D5D-9CA78FB2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" b="-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1EBDA1A-09FA-1149-A0DE-4F4F4ADE8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 r="2" b="36635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9F13F0E2-15B8-FA4E-AC0E-C0D671D9FADC}"/>
              </a:ext>
            </a:extLst>
          </p:cNvPr>
          <p:cNvSpPr txBox="1"/>
          <p:nvPr/>
        </p:nvSpPr>
        <p:spPr>
          <a:xfrm>
            <a:off x="7769334" y="4056202"/>
            <a:ext cx="38865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Jesús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muere</a:t>
            </a:r>
            <a:r>
              <a:rPr lang="fr-FR" sz="2400" dirty="0">
                <a:solidFill>
                  <a:schemeClr val="bg1"/>
                </a:solidFill>
              </a:rPr>
              <a:t> en la Cruz</a:t>
            </a:r>
          </a:p>
          <a:p>
            <a:r>
              <a:rPr lang="fr-FR" sz="2400" dirty="0">
                <a:solidFill>
                  <a:schemeClr val="bg1"/>
                </a:solidFill>
              </a:rPr>
              <a:t>para </a:t>
            </a:r>
            <a:r>
              <a:rPr lang="fr-FR" sz="2400" dirty="0" err="1">
                <a:solidFill>
                  <a:schemeClr val="bg1"/>
                </a:solidFill>
              </a:rPr>
              <a:t>salvarnos</a:t>
            </a:r>
            <a:r>
              <a:rPr lang="fr-FR" sz="2400" dirty="0">
                <a:solidFill>
                  <a:schemeClr val="bg1"/>
                </a:solidFill>
              </a:rPr>
              <a:t> de </a:t>
            </a:r>
            <a:r>
              <a:rPr lang="fr-FR" sz="2400" dirty="0" err="1">
                <a:solidFill>
                  <a:schemeClr val="bg1"/>
                </a:solidFill>
              </a:rPr>
              <a:t>nuestros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err="1">
                <a:solidFill>
                  <a:schemeClr val="bg1"/>
                </a:solidFill>
              </a:rPr>
              <a:t>pecados</a:t>
            </a:r>
            <a:r>
              <a:rPr lang="fr-FR" sz="2400" dirty="0">
                <a:solidFill>
                  <a:schemeClr val="bg1"/>
                </a:solidFill>
              </a:rPr>
              <a:t> .</a:t>
            </a:r>
            <a:r>
              <a:rPr lang="fr-CA" dirty="0"/>
              <a:t> </a:t>
            </a:r>
            <a:r>
              <a:rPr lang="fr-CA" sz="2400" dirty="0">
                <a:solidFill>
                  <a:schemeClr val="bg1"/>
                </a:solidFill>
              </a:rPr>
              <a:t>El </a:t>
            </a:r>
            <a:r>
              <a:rPr lang="fr-CA" sz="2400" dirty="0" err="1">
                <a:solidFill>
                  <a:schemeClr val="bg1"/>
                </a:solidFill>
              </a:rPr>
              <a:t>mismo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Dios</a:t>
            </a:r>
            <a:r>
              <a:rPr lang="fr-CA" sz="2400" dirty="0">
                <a:solidFill>
                  <a:schemeClr val="bg1"/>
                </a:solidFill>
              </a:rPr>
              <a:t> se </a:t>
            </a:r>
            <a:r>
              <a:rPr lang="fr-CA" sz="2400" dirty="0" err="1">
                <a:solidFill>
                  <a:schemeClr val="bg1"/>
                </a:solidFill>
              </a:rPr>
              <a:t>humilla</a:t>
            </a:r>
            <a:r>
              <a:rPr lang="fr-CA" sz="2400" dirty="0">
                <a:solidFill>
                  <a:schemeClr val="bg1"/>
                </a:solidFill>
              </a:rPr>
              <a:t> y </a:t>
            </a:r>
            <a:r>
              <a:rPr lang="fr-CA" sz="2400" dirty="0" err="1">
                <a:solidFill>
                  <a:schemeClr val="bg1"/>
                </a:solidFill>
              </a:rPr>
              <a:t>sufre</a:t>
            </a:r>
            <a:r>
              <a:rPr lang="fr-CA" sz="2400" dirty="0">
                <a:solidFill>
                  <a:schemeClr val="bg1"/>
                </a:solidFill>
              </a:rPr>
              <a:t>,</a:t>
            </a:r>
            <a:r>
              <a:rPr lang="fr-CA" dirty="0"/>
              <a:t> </a:t>
            </a:r>
            <a:r>
              <a:rPr lang="fr-CA" sz="2400" dirty="0">
                <a:solidFill>
                  <a:schemeClr val="bg1"/>
                </a:solidFill>
              </a:rPr>
              <a:t>La </a:t>
            </a:r>
            <a:r>
              <a:rPr lang="fr-CA" sz="2400" dirty="0" err="1">
                <a:solidFill>
                  <a:schemeClr val="bg1"/>
                </a:solidFill>
              </a:rPr>
              <a:t>crueldad</a:t>
            </a:r>
            <a:r>
              <a:rPr lang="fr-CA" sz="2400" dirty="0">
                <a:solidFill>
                  <a:schemeClr val="bg1"/>
                </a:solidFill>
              </a:rPr>
              <a:t> y el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 se </a:t>
            </a:r>
            <a:r>
              <a:rPr lang="fr-CA" sz="2400" dirty="0" err="1">
                <a:solidFill>
                  <a:schemeClr val="bg1"/>
                </a:solidFill>
              </a:rPr>
              <a:t>hacen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medios</a:t>
            </a:r>
            <a:r>
              <a:rPr lang="fr-CA" sz="2400" dirty="0">
                <a:solidFill>
                  <a:schemeClr val="bg1"/>
                </a:solidFill>
              </a:rPr>
              <a:t> para </a:t>
            </a:r>
            <a:r>
              <a:rPr lang="fr-CA" sz="2400" dirty="0" err="1">
                <a:solidFill>
                  <a:schemeClr val="bg1"/>
                </a:solidFill>
              </a:rPr>
              <a:t>expresar</a:t>
            </a:r>
            <a:r>
              <a:rPr lang="fr-CA" sz="2400" dirty="0">
                <a:solidFill>
                  <a:schemeClr val="bg1"/>
                </a:solidFill>
              </a:rPr>
              <a:t> su </a:t>
            </a:r>
            <a:r>
              <a:rPr lang="fr-CA" sz="2400" dirty="0" err="1">
                <a:solidFill>
                  <a:schemeClr val="bg1"/>
                </a:solidFill>
              </a:rPr>
              <a:t>gran</a:t>
            </a:r>
            <a:r>
              <a:rPr lang="fr-CA" sz="2400" dirty="0">
                <a:solidFill>
                  <a:schemeClr val="bg1"/>
                </a:solidFill>
              </a:rPr>
              <a:t> Amor </a:t>
            </a:r>
            <a:r>
              <a:rPr lang="fr-CA" sz="2400" dirty="0" err="1">
                <a:solidFill>
                  <a:schemeClr val="bg1"/>
                </a:solidFill>
              </a:rPr>
              <a:t>Misericordioso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7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fe que creo es la misma fe con la que oro… «Descendió a los infiernos» –  unpasoaldia">
            <a:extLst>
              <a:ext uri="{FF2B5EF4-FFF2-40B4-BE49-F238E27FC236}">
                <a16:creationId xmlns:a16="http://schemas.microsoft.com/office/drawing/2014/main" id="{55E69F28-2FA6-064C-80DE-8E6CE4CC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" y="628650"/>
            <a:ext cx="4523074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91EA886-B597-9441-9C4D-1EF02AF273F8}"/>
              </a:ext>
            </a:extLst>
          </p:cNvPr>
          <p:cNvSpPr txBox="1"/>
          <p:nvPr/>
        </p:nvSpPr>
        <p:spPr>
          <a:xfrm>
            <a:off x="4933950" y="1924050"/>
            <a:ext cx="7088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El alma de Cristo </a:t>
            </a:r>
            <a:r>
              <a:rPr lang="fr-CA" sz="2000" dirty="0" err="1"/>
              <a:t>descendió</a:t>
            </a:r>
            <a:r>
              <a:rPr lang="fr-CA" sz="2000" dirty="0"/>
              <a:t> al </a:t>
            </a:r>
            <a:r>
              <a:rPr lang="fr-CA" sz="2000" dirty="0" err="1"/>
              <a:t>lugar</a:t>
            </a:r>
            <a:r>
              <a:rPr lang="fr-CA" sz="2000" dirty="0"/>
              <a:t> que </a:t>
            </a:r>
            <a:r>
              <a:rPr lang="fr-CA" sz="2000" dirty="0" err="1"/>
              <a:t>era</a:t>
            </a:r>
            <a:r>
              <a:rPr lang="fr-CA" sz="2000" dirty="0"/>
              <a:t> </a:t>
            </a:r>
            <a:r>
              <a:rPr lang="fr-CA" sz="2000" dirty="0" err="1"/>
              <a:t>conocido</a:t>
            </a:r>
            <a:r>
              <a:rPr lang="fr-CA" sz="2000" dirty="0"/>
              <a:t> en el </a:t>
            </a:r>
            <a:r>
              <a:rPr lang="fr-CA" sz="2000" dirty="0" err="1"/>
              <a:t>tiempo</a:t>
            </a:r>
            <a:endParaRPr lang="fr-CA" sz="2000" dirty="0"/>
          </a:p>
          <a:p>
            <a:r>
              <a:rPr lang="fr-CA" sz="2000" dirty="0"/>
              <a:t>de los </a:t>
            </a:r>
            <a:r>
              <a:rPr lang="fr-CA" sz="2000" dirty="0" err="1"/>
              <a:t>apóstoles</a:t>
            </a:r>
            <a:r>
              <a:rPr lang="fr-CA" sz="2000" dirty="0"/>
              <a:t> con el  nombre de "</a:t>
            </a:r>
            <a:r>
              <a:rPr lang="fr-CA" sz="2000" dirty="0" err="1"/>
              <a:t>hades</a:t>
            </a:r>
            <a:r>
              <a:rPr lang="fr-CA" sz="2000" dirty="0"/>
              <a:t>".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7B3AE1-685F-6849-8B2C-45B7BF4CE15E}"/>
              </a:ext>
            </a:extLst>
          </p:cNvPr>
          <p:cNvSpPr txBox="1"/>
          <p:nvPr/>
        </p:nvSpPr>
        <p:spPr>
          <a:xfrm>
            <a:off x="6191250" y="876300"/>
            <a:ext cx="386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i="1" dirty="0">
                <a:solidFill>
                  <a:srgbClr val="0070C0"/>
                </a:solidFill>
              </a:rPr>
              <a:t>descendió a los infiernos</a:t>
            </a:r>
            <a:r>
              <a:rPr lang="fr-CA" sz="2800" i="1" dirty="0">
                <a:solidFill>
                  <a:srgbClr val="0070C0"/>
                </a:solidFill>
              </a:rPr>
              <a:t> </a:t>
            </a:r>
            <a:endParaRPr lang="fr-FR" sz="2800" i="1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02C8FD-C65F-AD47-8990-0E195936C1C1}"/>
              </a:ext>
            </a:extLst>
          </p:cNvPr>
          <p:cNvSpPr txBox="1"/>
          <p:nvPr/>
        </p:nvSpPr>
        <p:spPr>
          <a:xfrm>
            <a:off x="4826222" y="2574911"/>
            <a:ext cx="74385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Aquí</a:t>
            </a:r>
            <a:r>
              <a:rPr lang="fr-FR" sz="2000" dirty="0"/>
              <a:t> la palabra «</a:t>
            </a:r>
            <a:r>
              <a:rPr lang="fr-FR" sz="2000" i="1" dirty="0">
                <a:solidFill>
                  <a:srgbClr val="0070C0"/>
                </a:solidFill>
              </a:rPr>
              <a:t> </a:t>
            </a:r>
            <a:r>
              <a:rPr lang="fr-FR" sz="2000" i="1" dirty="0" err="1">
                <a:solidFill>
                  <a:srgbClr val="0070C0"/>
                </a:solidFill>
              </a:rPr>
              <a:t>infiernos</a:t>
            </a:r>
            <a:r>
              <a:rPr lang="fr-FR" sz="2000" dirty="0"/>
              <a:t>» no </a:t>
            </a:r>
            <a:r>
              <a:rPr lang="fr-FR" sz="2000" dirty="0" err="1"/>
              <a:t>significa</a:t>
            </a:r>
            <a:r>
              <a:rPr lang="fr-FR" sz="2000" dirty="0"/>
              <a:t> o no se </a:t>
            </a:r>
            <a:r>
              <a:rPr lang="fr-FR" sz="2000" dirty="0" err="1"/>
              <a:t>refiere</a:t>
            </a:r>
            <a:r>
              <a:rPr lang="fr-FR" sz="2000" dirty="0"/>
              <a:t> al </a:t>
            </a:r>
            <a:r>
              <a:rPr lang="fr-FR" sz="2000" dirty="0" err="1"/>
              <a:t>lugar</a:t>
            </a:r>
            <a:r>
              <a:rPr lang="fr-FR" sz="2000" dirty="0"/>
              <a:t> de los</a:t>
            </a:r>
          </a:p>
          <a:p>
            <a:r>
              <a:rPr lang="fr-FR" sz="2000" dirty="0"/>
              <a:t> </a:t>
            </a:r>
            <a:r>
              <a:rPr lang="fr-FR" sz="2000" dirty="0" err="1"/>
              <a:t>condenados</a:t>
            </a:r>
            <a:r>
              <a:rPr lang="fr-FR" sz="2000" dirty="0"/>
              <a:t>.</a:t>
            </a:r>
          </a:p>
          <a:p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lo</a:t>
            </a:r>
            <a:r>
              <a:rPr lang="fr-FR" sz="2000" dirty="0"/>
              <a:t> </a:t>
            </a:r>
            <a:r>
              <a:rPr lang="fr-FR" sz="2000" dirty="0" err="1"/>
              <a:t>dice</a:t>
            </a:r>
            <a:r>
              <a:rPr lang="fr-FR" sz="2000" dirty="0"/>
              <a:t> el </a:t>
            </a:r>
            <a:r>
              <a:rPr lang="fr-FR" sz="2000" dirty="0" err="1"/>
              <a:t>Catecismo</a:t>
            </a:r>
            <a:r>
              <a:rPr lang="fr-FR" sz="2000" dirty="0"/>
              <a:t> de la </a:t>
            </a:r>
            <a:r>
              <a:rPr lang="fr-FR" sz="2000" dirty="0" err="1"/>
              <a:t>Iglesia</a:t>
            </a:r>
            <a:r>
              <a:rPr lang="fr-FR" sz="2000" dirty="0"/>
              <a:t> </a:t>
            </a:r>
            <a:r>
              <a:rPr lang="fr-FR" sz="2000" dirty="0" err="1"/>
              <a:t>Católica</a:t>
            </a:r>
            <a:r>
              <a:rPr lang="fr-FR" sz="2000" dirty="0"/>
              <a:t>, es:</a:t>
            </a:r>
          </a:p>
          <a:p>
            <a:r>
              <a:rPr lang="fr-FR" sz="2000" dirty="0"/>
              <a:t> </a:t>
            </a:r>
            <a:r>
              <a:rPr lang="fr-CA" sz="2000" dirty="0"/>
              <a:t>"el </a:t>
            </a:r>
            <a:r>
              <a:rPr lang="fr-CA" sz="2000" dirty="0" err="1"/>
              <a:t>lugar</a:t>
            </a:r>
            <a:r>
              <a:rPr lang="fr-CA" sz="2000" dirty="0"/>
              <a:t> de </a:t>
            </a:r>
            <a:r>
              <a:rPr lang="fr-CA" sz="2000" dirty="0" err="1"/>
              <a:t>espera</a:t>
            </a:r>
            <a:r>
              <a:rPr lang="fr-CA" sz="2000" dirty="0"/>
              <a:t> de las almas de los </a:t>
            </a:r>
            <a:r>
              <a:rPr lang="fr-CA" sz="2000" dirty="0" err="1"/>
              <a:t>justos</a:t>
            </a:r>
            <a:r>
              <a:rPr lang="fr-CA" sz="2000" dirty="0"/>
              <a:t> de la </a:t>
            </a:r>
            <a:r>
              <a:rPr lang="fr-CA" sz="2000" dirty="0" err="1"/>
              <a:t>era</a:t>
            </a:r>
            <a:r>
              <a:rPr lang="fr-CA" sz="2000" dirty="0"/>
              <a:t> </a:t>
            </a:r>
            <a:r>
              <a:rPr lang="fr-CA" sz="2000" dirty="0" err="1"/>
              <a:t>pre-cristiana</a:t>
            </a:r>
            <a:r>
              <a:rPr lang="fr-CA" sz="2000" dirty="0"/>
              <a:t> » </a:t>
            </a:r>
          </a:p>
          <a:p>
            <a:r>
              <a:rPr lang="fr-CA" sz="2000" dirty="0"/>
              <a:t>( antes de que </a:t>
            </a:r>
            <a:r>
              <a:rPr lang="fr-CA" sz="2000" dirty="0" err="1"/>
              <a:t>Jesus</a:t>
            </a:r>
            <a:r>
              <a:rPr lang="fr-CA" sz="2000" dirty="0"/>
              <a:t> </a:t>
            </a:r>
            <a:r>
              <a:rPr lang="fr-CA" sz="2000" dirty="0" err="1"/>
              <a:t>viniera</a:t>
            </a:r>
            <a:r>
              <a:rPr lang="fr-CA" sz="2000" dirty="0"/>
              <a:t> a </a:t>
            </a:r>
            <a:r>
              <a:rPr lang="fr-CA" sz="2000" dirty="0" err="1"/>
              <a:t>salvarnos</a:t>
            </a:r>
            <a:r>
              <a:rPr lang="fr-CA" sz="2000" dirty="0"/>
              <a:t>, los </a:t>
            </a:r>
            <a:r>
              <a:rPr lang="fr-CA" sz="2000" dirty="0" err="1"/>
              <a:t>cielos</a:t>
            </a:r>
            <a:r>
              <a:rPr lang="fr-CA" sz="2000" dirty="0"/>
              <a:t> </a:t>
            </a:r>
            <a:r>
              <a:rPr lang="fr-CA" sz="2000" dirty="0" err="1"/>
              <a:t>estaban</a:t>
            </a:r>
            <a:r>
              <a:rPr lang="fr-CA" sz="2000" dirty="0"/>
              <a:t> </a:t>
            </a:r>
            <a:r>
              <a:rPr lang="fr-CA" sz="2000" dirty="0" err="1"/>
              <a:t>cerrados</a:t>
            </a:r>
            <a:r>
              <a:rPr lang="fr-CA" sz="2000" dirty="0"/>
              <a:t>,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0C35E9-A61F-A044-B7E5-A85F5DD0EA5F}"/>
              </a:ext>
            </a:extLst>
          </p:cNvPr>
          <p:cNvSpPr txBox="1"/>
          <p:nvPr/>
        </p:nvSpPr>
        <p:spPr>
          <a:xfrm>
            <a:off x="5010925" y="4864007"/>
            <a:ext cx="6751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Jesús</a:t>
            </a:r>
            <a:r>
              <a:rPr lang="fr-FR" sz="2000" dirty="0"/>
              <a:t> </a:t>
            </a:r>
            <a:r>
              <a:rPr lang="fr-FR" sz="2000" dirty="0" err="1"/>
              <a:t>descendió</a:t>
            </a:r>
            <a:r>
              <a:rPr lang="fr-FR" sz="2000" dirty="0"/>
              <a:t> a este </a:t>
            </a:r>
            <a:r>
              <a:rPr lang="fr-FR" sz="2000" dirty="0" err="1"/>
              <a:t>lugar</a:t>
            </a:r>
            <a:r>
              <a:rPr lang="fr-FR" sz="2000" dirty="0"/>
              <a:t> a </a:t>
            </a:r>
            <a:r>
              <a:rPr lang="fr-FR" sz="2000" dirty="0" err="1"/>
              <a:t>buscar</a:t>
            </a:r>
            <a:r>
              <a:rPr lang="fr-FR" sz="2000" dirty="0"/>
              <a:t> a </a:t>
            </a:r>
            <a:r>
              <a:rPr lang="fr-FR" sz="2000" dirty="0" err="1"/>
              <a:t>todas</a:t>
            </a:r>
            <a:r>
              <a:rPr lang="fr-FR" sz="2000" dirty="0"/>
              <a:t> las almas </a:t>
            </a:r>
            <a:r>
              <a:rPr lang="fr-FR" sz="2000" dirty="0" err="1"/>
              <a:t>buenas</a:t>
            </a:r>
            <a:r>
              <a:rPr lang="fr-FR" sz="2000" dirty="0"/>
              <a:t> </a:t>
            </a:r>
          </a:p>
          <a:p>
            <a:r>
              <a:rPr lang="fr-FR" sz="2000" dirty="0"/>
              <a:t>para </a:t>
            </a:r>
            <a:r>
              <a:rPr lang="fr-FR" sz="2000" dirty="0" err="1"/>
              <a:t>llevarlas</a:t>
            </a:r>
            <a:r>
              <a:rPr lang="fr-FR" sz="2000" dirty="0"/>
              <a:t> al </a:t>
            </a:r>
            <a:r>
              <a:rPr lang="fr-FR" sz="2000" dirty="0" err="1"/>
              <a:t>Cielo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A8FD33-2EA3-404A-9EC7-D3E511D46A9A}"/>
              </a:ext>
            </a:extLst>
          </p:cNvPr>
          <p:cNvSpPr txBox="1"/>
          <p:nvPr/>
        </p:nvSpPr>
        <p:spPr>
          <a:xfrm>
            <a:off x="5010925" y="5689571"/>
            <a:ext cx="7314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Porque </a:t>
            </a:r>
            <a:r>
              <a:rPr lang="fr-CA" sz="2000" dirty="0" err="1"/>
              <a:t>todas</a:t>
            </a:r>
            <a:r>
              <a:rPr lang="fr-CA" sz="2000" dirty="0"/>
              <a:t> </a:t>
            </a:r>
            <a:r>
              <a:rPr lang="fr-CA" sz="2000" dirty="0" err="1"/>
              <a:t>esas</a:t>
            </a:r>
            <a:r>
              <a:rPr lang="fr-CA" sz="2000" dirty="0"/>
              <a:t> almas </a:t>
            </a:r>
            <a:r>
              <a:rPr lang="fr-CA" sz="2000" dirty="0" err="1"/>
              <a:t>necesitaban</a:t>
            </a:r>
            <a:r>
              <a:rPr lang="fr-CA" sz="2000" dirty="0"/>
              <a:t> </a:t>
            </a:r>
            <a:r>
              <a:rPr lang="fr-CA" sz="2000" dirty="0" err="1"/>
              <a:t>como</a:t>
            </a:r>
            <a:r>
              <a:rPr lang="fr-CA" sz="2000" dirty="0"/>
              <a:t> </a:t>
            </a:r>
            <a:r>
              <a:rPr lang="fr-CA" sz="2000" dirty="0" err="1"/>
              <a:t>nosotros</a:t>
            </a:r>
            <a:r>
              <a:rPr lang="fr-CA" sz="2000" dirty="0"/>
              <a:t>, la </a:t>
            </a:r>
            <a:r>
              <a:rPr lang="fr-CA" sz="2000" dirty="0" err="1"/>
              <a:t>salvación</a:t>
            </a:r>
            <a:r>
              <a:rPr lang="fr-CA" sz="2000" dirty="0"/>
              <a:t> de</a:t>
            </a:r>
          </a:p>
          <a:p>
            <a:r>
              <a:rPr lang="fr-CA" sz="2000" dirty="0"/>
              <a:t> Cristo para </a:t>
            </a:r>
            <a:r>
              <a:rPr lang="fr-CA" sz="2000" dirty="0" err="1"/>
              <a:t>poder</a:t>
            </a:r>
            <a:r>
              <a:rPr lang="fr-CA" sz="2000" dirty="0"/>
              <a:t> </a:t>
            </a:r>
            <a:r>
              <a:rPr lang="fr-CA" sz="2000" dirty="0" err="1"/>
              <a:t>ir</a:t>
            </a:r>
            <a:r>
              <a:rPr lang="fr-CA" sz="2000" dirty="0"/>
              <a:t> al </a:t>
            </a:r>
            <a:r>
              <a:rPr lang="fr-CA" sz="2000" dirty="0" err="1"/>
              <a:t>cielo</a:t>
            </a:r>
            <a:r>
              <a:rPr lang="fr-CA" sz="2000" dirty="0"/>
              <a:t>. 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BB2B5C-839F-8B4B-A5FC-4DED15125B52}"/>
              </a:ext>
            </a:extLst>
          </p:cNvPr>
          <p:cNvSpPr txBox="1"/>
          <p:nvPr/>
        </p:nvSpPr>
        <p:spPr>
          <a:xfrm>
            <a:off x="7508383" y="1371409"/>
            <a:ext cx="21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(1Pedro 3,18-19)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84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4320B35-8F95-5142-919D-C791DDEEB16B}"/>
              </a:ext>
            </a:extLst>
          </p:cNvPr>
          <p:cNvSpPr txBox="1"/>
          <p:nvPr/>
        </p:nvSpPr>
        <p:spPr>
          <a:xfrm>
            <a:off x="407262" y="474961"/>
            <a:ext cx="54298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i="1" dirty="0">
                <a:solidFill>
                  <a:srgbClr val="0070C0"/>
                </a:solidFill>
              </a:rPr>
              <a:t>al tercer día resucitó de entre los muertos,</a:t>
            </a:r>
            <a:endParaRPr lang="fr-CA" sz="2400" i="1" dirty="0">
              <a:solidFill>
                <a:srgbClr val="0070C0"/>
              </a:solidFill>
            </a:endParaRPr>
          </a:p>
          <a:p>
            <a:r>
              <a:rPr lang="es-ES_tradnl" sz="2400" i="1" dirty="0">
                <a:solidFill>
                  <a:srgbClr val="0070C0"/>
                </a:solidFill>
              </a:rPr>
              <a:t> </a:t>
            </a:r>
            <a:r>
              <a:rPr lang="fr-CA" dirty="0"/>
              <a:t>(1Corintios 15, 3-4).</a:t>
            </a:r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898716-1FD5-734D-915A-9F0D2CF44258}"/>
              </a:ext>
            </a:extLst>
          </p:cNvPr>
          <p:cNvSpPr txBox="1"/>
          <p:nvPr/>
        </p:nvSpPr>
        <p:spPr>
          <a:xfrm>
            <a:off x="424694" y="1487858"/>
            <a:ext cx="5443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err="1"/>
              <a:t>Jesucristo</a:t>
            </a:r>
            <a:r>
              <a:rPr lang="fr-CA" sz="2000" dirty="0"/>
              <a:t> </a:t>
            </a:r>
            <a:r>
              <a:rPr lang="fr-CA" sz="2000" dirty="0" err="1"/>
              <a:t>murió</a:t>
            </a:r>
            <a:r>
              <a:rPr lang="fr-CA" sz="2000" dirty="0"/>
              <a:t> un </a:t>
            </a:r>
            <a:r>
              <a:rPr lang="fr-CA" sz="2000" dirty="0" err="1"/>
              <a:t>viernes</a:t>
            </a:r>
            <a:r>
              <a:rPr lang="fr-CA" sz="2000" dirty="0"/>
              <a:t> </a:t>
            </a:r>
            <a:r>
              <a:rPr lang="fr-CA" sz="2000" dirty="0" err="1"/>
              <a:t>por</a:t>
            </a:r>
            <a:r>
              <a:rPr lang="fr-CA" sz="2000" dirty="0"/>
              <a:t> la tarde y </a:t>
            </a:r>
            <a:r>
              <a:rPr lang="fr-CA" sz="2000" dirty="0" err="1"/>
              <a:t>resucitó</a:t>
            </a:r>
            <a:r>
              <a:rPr lang="fr-CA" sz="2000" dirty="0"/>
              <a:t> </a:t>
            </a:r>
          </a:p>
          <a:p>
            <a:r>
              <a:rPr lang="fr-CA" sz="2000" dirty="0"/>
              <a:t>un </a:t>
            </a:r>
            <a:r>
              <a:rPr lang="fr-CA" sz="2000" dirty="0" err="1"/>
              <a:t>domingo</a:t>
            </a:r>
            <a:r>
              <a:rPr lang="fr-CA" sz="2000" dirty="0"/>
              <a:t> </a:t>
            </a:r>
            <a:r>
              <a:rPr lang="fr-CA" sz="2000" dirty="0" err="1"/>
              <a:t>por</a:t>
            </a:r>
            <a:r>
              <a:rPr lang="fr-CA" sz="2000" dirty="0"/>
              <a:t> la </a:t>
            </a:r>
            <a:r>
              <a:rPr lang="fr-CA" sz="2000" dirty="0" err="1"/>
              <a:t>mañana</a:t>
            </a:r>
            <a:r>
              <a:rPr lang="fr-CA" sz="2000" dirty="0"/>
              <a:t>:</a:t>
            </a:r>
            <a:endParaRPr lang="fr-FR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C86B8E-55F7-7847-A375-396C897CD5D5}"/>
              </a:ext>
            </a:extLst>
          </p:cNvPr>
          <p:cNvSpPr txBox="1"/>
          <p:nvPr/>
        </p:nvSpPr>
        <p:spPr>
          <a:xfrm>
            <a:off x="153983" y="2360980"/>
            <a:ext cx="5806526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la </a:t>
            </a:r>
            <a:r>
              <a:rPr lang="fr-CA" sz="2000" dirty="0" err="1"/>
              <a:t>Resurrección</a:t>
            </a:r>
            <a:r>
              <a:rPr lang="fr-CA" sz="2000" dirty="0"/>
              <a:t> de </a:t>
            </a:r>
            <a:r>
              <a:rPr lang="fr-CA" sz="2000" b="1" dirty="0"/>
              <a:t>Cristo</a:t>
            </a:r>
            <a:r>
              <a:rPr lang="fr-CA" sz="2000" dirty="0"/>
              <a:t> es un </a:t>
            </a:r>
            <a:r>
              <a:rPr lang="fr-CA" sz="2000" dirty="0" err="1"/>
              <a:t>acontecimiento</a:t>
            </a:r>
            <a:r>
              <a:rPr lang="fr-CA" sz="2000" dirty="0"/>
              <a:t> real</a:t>
            </a:r>
            <a:r>
              <a:rPr lang="fr-CA" sz="2000" baseline="30000" dirty="0"/>
              <a:t>:</a:t>
            </a:r>
          </a:p>
          <a:p>
            <a:endParaRPr lang="fr-CA" sz="2000" baseline="30000" dirty="0"/>
          </a:p>
          <a:p>
            <a:r>
              <a:rPr lang="fr-CA" sz="2000" b="1" dirty="0"/>
              <a:t>Al tercer </a:t>
            </a:r>
            <a:r>
              <a:rPr lang="fr-CA" sz="2000" b="1" dirty="0" err="1"/>
              <a:t>día</a:t>
            </a:r>
            <a:r>
              <a:rPr lang="fr-CA" sz="2000" b="1" dirty="0"/>
              <a:t> el </a:t>
            </a:r>
            <a:r>
              <a:rPr lang="fr-CA" sz="2000" b="1" dirty="0" err="1"/>
              <a:t>sepulcro</a:t>
            </a:r>
            <a:r>
              <a:rPr lang="fr-CA" sz="2000" b="1" dirty="0"/>
              <a:t> (su </a:t>
            </a:r>
            <a:r>
              <a:rPr lang="fr-CA" sz="2000" b="1" dirty="0" err="1"/>
              <a:t>tumba</a:t>
            </a:r>
            <a:r>
              <a:rPr lang="fr-CA" sz="2000" b="1" dirty="0"/>
              <a:t>) </a:t>
            </a:r>
            <a:r>
              <a:rPr lang="fr-CA" sz="2000" b="1" dirty="0" err="1"/>
              <a:t>estaba</a:t>
            </a:r>
            <a:r>
              <a:rPr lang="fr-CA" sz="2000" b="1" dirty="0"/>
              <a:t> </a:t>
            </a:r>
            <a:r>
              <a:rPr lang="fr-CA" sz="2000" b="1" dirty="0" err="1"/>
              <a:t>vacío</a:t>
            </a:r>
            <a:r>
              <a:rPr lang="fr-CA" sz="2000" b="1" dirty="0"/>
              <a:t> ( a)</a:t>
            </a:r>
            <a:r>
              <a:rPr lang="fr-CA" sz="2000" dirty="0"/>
              <a:t>: </a:t>
            </a:r>
          </a:p>
          <a:p>
            <a:r>
              <a:rPr lang="fr-CA" sz="2000" dirty="0"/>
              <a:t>no </a:t>
            </a:r>
            <a:r>
              <a:rPr lang="fr-CA" sz="2000" dirty="0" err="1"/>
              <a:t>estaba</a:t>
            </a:r>
            <a:r>
              <a:rPr lang="fr-CA" sz="2000" dirty="0"/>
              <a:t> el </a:t>
            </a:r>
            <a:r>
              <a:rPr lang="fr-CA" sz="2000" dirty="0" err="1"/>
              <a:t>cuerpo</a:t>
            </a:r>
            <a:r>
              <a:rPr lang="fr-CA" sz="2000" dirty="0"/>
              <a:t> de </a:t>
            </a:r>
            <a:r>
              <a:rPr lang="fr-CA" sz="2000" b="1" dirty="0"/>
              <a:t>Cristo</a:t>
            </a:r>
            <a:r>
              <a:rPr lang="fr-CA" sz="2000" dirty="0"/>
              <a:t>.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36295A-EE1C-D441-A7CE-7C407D24E0F8}"/>
              </a:ext>
            </a:extLst>
          </p:cNvPr>
          <p:cNvSpPr txBox="1"/>
          <p:nvPr/>
        </p:nvSpPr>
        <p:spPr>
          <a:xfrm>
            <a:off x="218941" y="4553181"/>
            <a:ext cx="7540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Jesucristo</a:t>
            </a:r>
            <a:r>
              <a:rPr lang="fr-FR" sz="2000" dirty="0"/>
              <a:t> </a:t>
            </a:r>
            <a:r>
              <a:rPr lang="fr-FR" sz="2000" dirty="0" err="1"/>
              <a:t>resucitó</a:t>
            </a:r>
            <a:r>
              <a:rPr lang="fr-FR" sz="2000" dirty="0"/>
              <a:t> : </a:t>
            </a:r>
            <a:r>
              <a:rPr lang="fr-FR" sz="2000" dirty="0" err="1"/>
              <a:t>Estaba</a:t>
            </a:r>
            <a:r>
              <a:rPr lang="fr-FR" sz="2000" dirty="0"/>
              <a:t> </a:t>
            </a:r>
            <a:r>
              <a:rPr lang="fr-FR" sz="2000" dirty="0" err="1"/>
              <a:t>muerto</a:t>
            </a:r>
            <a:r>
              <a:rPr lang="fr-FR" sz="2000" dirty="0"/>
              <a:t> y </a:t>
            </a:r>
            <a:r>
              <a:rPr lang="fr-FR" sz="2000" dirty="0" err="1"/>
              <a:t>volvió</a:t>
            </a:r>
            <a:r>
              <a:rPr lang="fr-FR" sz="2000" dirty="0"/>
              <a:t> a la vida para no </a:t>
            </a:r>
            <a:r>
              <a:rPr lang="fr-FR" sz="2000" dirty="0" err="1"/>
              <a:t>morir</a:t>
            </a:r>
            <a:r>
              <a:rPr lang="fr-FR" sz="2000" dirty="0"/>
              <a:t> </a:t>
            </a:r>
            <a:r>
              <a:rPr lang="fr-FR" sz="2000" dirty="0" err="1"/>
              <a:t>más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3B4838-6789-9346-A439-1EAE8F5B8B75}"/>
              </a:ext>
            </a:extLst>
          </p:cNvPr>
          <p:cNvSpPr txBox="1"/>
          <p:nvPr/>
        </p:nvSpPr>
        <p:spPr>
          <a:xfrm>
            <a:off x="218941" y="5675153"/>
            <a:ext cx="8826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La </a:t>
            </a:r>
            <a:r>
              <a:rPr lang="fr-FR" sz="2000" dirty="0" err="1"/>
              <a:t>Resurrección</a:t>
            </a:r>
            <a:r>
              <a:rPr lang="fr-FR" sz="2000" dirty="0"/>
              <a:t> de </a:t>
            </a:r>
            <a:r>
              <a:rPr lang="fr-FR" sz="2000" dirty="0" err="1"/>
              <a:t>Jesús</a:t>
            </a:r>
            <a:r>
              <a:rPr lang="fr-FR" sz="2000" dirty="0"/>
              <a:t> es  el </a:t>
            </a:r>
            <a:r>
              <a:rPr lang="fr-FR" sz="2000" dirty="0" err="1"/>
              <a:t>dogma</a:t>
            </a:r>
            <a:r>
              <a:rPr lang="fr-FR" sz="2000" dirty="0"/>
              <a:t> </a:t>
            </a:r>
            <a:r>
              <a:rPr lang="fr-FR" sz="2000" dirty="0" err="1"/>
              <a:t>fundamental</a:t>
            </a:r>
            <a:r>
              <a:rPr lang="fr-FR" sz="2000" dirty="0"/>
              <a:t> </a:t>
            </a:r>
            <a:r>
              <a:rPr lang="fr-FR" sz="2000" dirty="0" err="1"/>
              <a:t>del</a:t>
            </a:r>
            <a:r>
              <a:rPr lang="fr-FR" sz="2000" dirty="0"/>
              <a:t> </a:t>
            </a:r>
            <a:r>
              <a:rPr lang="fr-FR" sz="2000" dirty="0" err="1"/>
              <a:t>cristianismo</a:t>
            </a:r>
            <a:r>
              <a:rPr lang="fr-FR" sz="2000" dirty="0"/>
              <a:t>:</a:t>
            </a:r>
          </a:p>
          <a:p>
            <a:r>
              <a:rPr lang="fr-FR" sz="2000" dirty="0"/>
              <a:t>Es la </a:t>
            </a:r>
            <a:r>
              <a:rPr lang="fr-FR" sz="2000" dirty="0" err="1"/>
              <a:t>verdad</a:t>
            </a:r>
            <a:r>
              <a:rPr lang="fr-FR" sz="2000" dirty="0"/>
              <a:t> </a:t>
            </a:r>
            <a:r>
              <a:rPr lang="fr-FR" sz="2000" dirty="0" err="1"/>
              <a:t>más</a:t>
            </a:r>
            <a:r>
              <a:rPr lang="fr-FR" sz="2000" dirty="0"/>
              <a:t> importante de </a:t>
            </a:r>
            <a:r>
              <a:rPr lang="fr-FR" sz="2000" dirty="0" err="1"/>
              <a:t>nuestra</a:t>
            </a:r>
            <a:r>
              <a:rPr lang="fr-FR" sz="2000" dirty="0"/>
              <a:t> </a:t>
            </a:r>
            <a:r>
              <a:rPr lang="fr-FR" sz="2000" dirty="0" err="1"/>
              <a:t>Fé</a:t>
            </a:r>
            <a:r>
              <a:rPr lang="fr-FR" sz="2000" dirty="0"/>
              <a:t>, en la que </a:t>
            </a:r>
            <a:r>
              <a:rPr lang="fr-FR" sz="2000" dirty="0" err="1"/>
              <a:t>creemos</a:t>
            </a:r>
            <a:r>
              <a:rPr lang="fr-FR" sz="2000" dirty="0"/>
              <a:t> y  la  que </a:t>
            </a:r>
            <a:r>
              <a:rPr lang="fr-FR" sz="2000" dirty="0" err="1"/>
              <a:t>aceptamos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F726C2-3937-7941-AC72-2FD5ED004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1492" y="183054"/>
            <a:ext cx="5265049" cy="382242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84DDD7-DDE5-054A-BBC9-4EBF70D3B131}"/>
              </a:ext>
            </a:extLst>
          </p:cNvPr>
          <p:cNvSpPr txBox="1"/>
          <p:nvPr/>
        </p:nvSpPr>
        <p:spPr>
          <a:xfrm>
            <a:off x="12192000" y="4005480"/>
            <a:ext cx="252583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://recursosparamiclasedereligion.blogspot.com/2015/04/jesus-esta-vivo-ha-resucitado-puzzles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sa/3.0/"/>
              </a:rPr>
              <a:t>CC BY-SA-NC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38091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FF487-1570-7A4F-8A4C-53978A5EB26A}"/>
              </a:ext>
            </a:extLst>
          </p:cNvPr>
          <p:cNvSpPr/>
          <p:nvPr/>
        </p:nvSpPr>
        <p:spPr>
          <a:xfrm>
            <a:off x="5971504" y="1035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i="1" dirty="0">
                <a:solidFill>
                  <a:srgbClr val="0070C0"/>
                </a:solidFill>
              </a:rPr>
              <a:t>subió a los cielos y está sentado a la derecha de Dios, Padre todopoderoso. </a:t>
            </a:r>
            <a:endParaRPr lang="fr-CA" i="1" dirty="0">
              <a:solidFill>
                <a:srgbClr val="0070C0"/>
              </a:solidFill>
            </a:endParaRPr>
          </a:p>
          <a:p>
            <a:r>
              <a:rPr lang="es-ES_tradnl" i="1" dirty="0">
                <a:solidFill>
                  <a:srgbClr val="0070C0"/>
                </a:solidFill>
              </a:rPr>
              <a:t>Desde allí ha de venir a juzgar a vivos y muertos.</a:t>
            </a:r>
            <a:endParaRPr lang="fr-CA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Jesucristo subió a los cielos y está sentado a la derecha de Dios Padre  Todopoderoso (III) – Iglesia Navarra">
            <a:extLst>
              <a:ext uri="{FF2B5EF4-FFF2-40B4-BE49-F238E27FC236}">
                <a16:creationId xmlns:a16="http://schemas.microsoft.com/office/drawing/2014/main" id="{ABBDA85F-F241-464D-984B-8CC2C595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863600"/>
            <a:ext cx="3429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editaciones sobre el Credo – 7.- Y de allí ha de venir a juzgar a los vivos  y a los muertos">
            <a:extLst>
              <a:ext uri="{FF2B5EF4-FFF2-40B4-BE49-F238E27FC236}">
                <a16:creationId xmlns:a16="http://schemas.microsoft.com/office/drawing/2014/main" id="{E0C168E2-CB43-254E-8E22-08136968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573619"/>
            <a:ext cx="2941588" cy="30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2A5F0B-6287-2B42-A8B8-3EE215D912F9}"/>
              </a:ext>
            </a:extLst>
          </p:cNvPr>
          <p:cNvSpPr txBox="1"/>
          <p:nvPr/>
        </p:nvSpPr>
        <p:spPr>
          <a:xfrm>
            <a:off x="4678558" y="2971800"/>
            <a:ext cx="73889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/>
              <a:t>“Cuando el </a:t>
            </a:r>
            <a:r>
              <a:rPr lang="fr-CA" i="1" dirty="0" err="1"/>
              <a:t>Hijo</a:t>
            </a:r>
            <a:r>
              <a:rPr lang="fr-CA" i="1" dirty="0"/>
              <a:t> </a:t>
            </a:r>
            <a:r>
              <a:rPr lang="fr-CA" i="1" dirty="0" err="1"/>
              <a:t>del</a:t>
            </a:r>
            <a:r>
              <a:rPr lang="fr-CA" i="1" dirty="0"/>
              <a:t> Hombre </a:t>
            </a:r>
            <a:r>
              <a:rPr lang="fr-CA" i="1" dirty="0" err="1"/>
              <a:t>venga</a:t>
            </a:r>
            <a:r>
              <a:rPr lang="fr-CA" i="1" dirty="0"/>
              <a:t> en su Gloria </a:t>
            </a:r>
            <a:r>
              <a:rPr lang="fr-CA" i="1" dirty="0" err="1"/>
              <a:t>rodeado</a:t>
            </a:r>
            <a:r>
              <a:rPr lang="fr-CA" i="1" dirty="0"/>
              <a:t> de </a:t>
            </a:r>
            <a:r>
              <a:rPr lang="fr-CA" i="1" dirty="0" err="1"/>
              <a:t>todos</a:t>
            </a:r>
            <a:r>
              <a:rPr lang="fr-CA" i="1" dirty="0"/>
              <a:t> sus Angeles</a:t>
            </a:r>
          </a:p>
          <a:p>
            <a:r>
              <a:rPr lang="fr-CA" i="1" dirty="0"/>
              <a:t>, se </a:t>
            </a:r>
            <a:r>
              <a:rPr lang="fr-CA" i="1" dirty="0" err="1"/>
              <a:t>sentará</a:t>
            </a:r>
            <a:r>
              <a:rPr lang="fr-CA" i="1" dirty="0"/>
              <a:t> en su </a:t>
            </a:r>
            <a:r>
              <a:rPr lang="fr-CA" i="1" dirty="0" err="1"/>
              <a:t>Trono</a:t>
            </a:r>
            <a:r>
              <a:rPr lang="fr-CA" i="1" dirty="0"/>
              <a:t> </a:t>
            </a:r>
            <a:r>
              <a:rPr lang="fr-CA" i="1" dirty="0" err="1"/>
              <a:t>como</a:t>
            </a:r>
            <a:r>
              <a:rPr lang="fr-CA" i="1" dirty="0"/>
              <a:t> Rey </a:t>
            </a:r>
            <a:r>
              <a:rPr lang="fr-CA" i="1" dirty="0" err="1"/>
              <a:t>glorioso</a:t>
            </a:r>
            <a:r>
              <a:rPr lang="fr-CA" i="1" dirty="0"/>
              <a:t>. </a:t>
            </a:r>
          </a:p>
          <a:p>
            <a:r>
              <a:rPr lang="fr-CA" i="1" dirty="0" err="1"/>
              <a:t>Todas</a:t>
            </a:r>
            <a:r>
              <a:rPr lang="fr-CA" i="1" dirty="0"/>
              <a:t> las </a:t>
            </a:r>
            <a:r>
              <a:rPr lang="fr-CA" i="1" dirty="0" err="1"/>
              <a:t>naciones</a:t>
            </a:r>
            <a:r>
              <a:rPr lang="fr-CA" i="1" dirty="0"/>
              <a:t> </a:t>
            </a:r>
            <a:r>
              <a:rPr lang="fr-CA" i="1" dirty="0" err="1"/>
              <a:t>serán</a:t>
            </a:r>
            <a:r>
              <a:rPr lang="fr-CA" i="1" dirty="0"/>
              <a:t> </a:t>
            </a:r>
            <a:r>
              <a:rPr lang="fr-CA" i="1" dirty="0" err="1"/>
              <a:t>llevadas</a:t>
            </a:r>
            <a:r>
              <a:rPr lang="fr-CA" i="1" dirty="0"/>
              <a:t> a su </a:t>
            </a:r>
            <a:r>
              <a:rPr lang="fr-CA" i="1" dirty="0" err="1"/>
              <a:t>presencia</a:t>
            </a:r>
            <a:r>
              <a:rPr lang="fr-CA" i="1" dirty="0"/>
              <a:t>, </a:t>
            </a:r>
          </a:p>
          <a:p>
            <a:r>
              <a:rPr lang="fr-CA" i="1" dirty="0"/>
              <a:t>y </a:t>
            </a:r>
            <a:r>
              <a:rPr lang="fr-CA" i="1" dirty="0" err="1"/>
              <a:t>como</a:t>
            </a:r>
            <a:r>
              <a:rPr lang="fr-CA" i="1" dirty="0"/>
              <a:t> el </a:t>
            </a:r>
            <a:r>
              <a:rPr lang="fr-CA" i="1" dirty="0" err="1"/>
              <a:t>pastor</a:t>
            </a:r>
            <a:r>
              <a:rPr lang="fr-CA" i="1" dirty="0"/>
              <a:t> </a:t>
            </a:r>
            <a:r>
              <a:rPr lang="fr-CA" i="1" dirty="0" err="1"/>
              <a:t>separa</a:t>
            </a:r>
            <a:r>
              <a:rPr lang="fr-CA" i="1" dirty="0"/>
              <a:t> las </a:t>
            </a:r>
            <a:r>
              <a:rPr lang="fr-CA" i="1" dirty="0" err="1"/>
              <a:t>ovejas</a:t>
            </a:r>
            <a:r>
              <a:rPr lang="fr-CA" i="1" dirty="0"/>
              <a:t> de los machos </a:t>
            </a:r>
            <a:r>
              <a:rPr lang="fr-CA" i="1" dirty="0" err="1"/>
              <a:t>cabríos</a:t>
            </a:r>
            <a:r>
              <a:rPr lang="fr-CA" i="1" dirty="0"/>
              <a:t>, </a:t>
            </a:r>
            <a:r>
              <a:rPr lang="fr-CA" i="1" dirty="0" err="1"/>
              <a:t>así</a:t>
            </a:r>
            <a:r>
              <a:rPr lang="fr-CA" i="1" dirty="0"/>
              <a:t> </a:t>
            </a:r>
            <a:r>
              <a:rPr lang="fr-CA" i="1" dirty="0" err="1"/>
              <a:t>también</a:t>
            </a:r>
            <a:r>
              <a:rPr lang="fr-CA" i="1" dirty="0"/>
              <a:t> </a:t>
            </a:r>
            <a:r>
              <a:rPr lang="fr-CA" i="1" dirty="0" err="1"/>
              <a:t>lo</a:t>
            </a:r>
            <a:r>
              <a:rPr lang="fr-CA" i="1" dirty="0"/>
              <a:t> </a:t>
            </a:r>
            <a:r>
              <a:rPr lang="fr-CA" i="1" dirty="0" err="1"/>
              <a:t>hará</a:t>
            </a:r>
            <a:endParaRPr lang="fr-CA" i="1" dirty="0"/>
          </a:p>
          <a:p>
            <a:r>
              <a:rPr lang="fr-CA" i="1" dirty="0"/>
              <a:t> El. </a:t>
            </a:r>
            <a:r>
              <a:rPr lang="fr-CA" i="1" dirty="0" err="1"/>
              <a:t>Separará</a:t>
            </a:r>
            <a:r>
              <a:rPr lang="fr-CA" i="1" dirty="0"/>
              <a:t> </a:t>
            </a:r>
            <a:r>
              <a:rPr lang="fr-CA" i="1" dirty="0" err="1"/>
              <a:t>unos</a:t>
            </a:r>
            <a:r>
              <a:rPr lang="fr-CA" i="1" dirty="0"/>
              <a:t> de </a:t>
            </a:r>
            <a:r>
              <a:rPr lang="fr-CA" i="1" dirty="0" err="1"/>
              <a:t>otros</a:t>
            </a:r>
            <a:r>
              <a:rPr lang="fr-CA" i="1" dirty="0"/>
              <a:t>, </a:t>
            </a:r>
            <a:r>
              <a:rPr lang="fr-CA" i="1" dirty="0" err="1"/>
              <a:t>poniendo</a:t>
            </a:r>
            <a:r>
              <a:rPr lang="fr-CA" i="1" dirty="0"/>
              <a:t> las </a:t>
            </a:r>
            <a:r>
              <a:rPr lang="fr-CA" i="1" dirty="0" err="1"/>
              <a:t>ovejas</a:t>
            </a:r>
            <a:r>
              <a:rPr lang="fr-CA" i="1" dirty="0"/>
              <a:t> a su </a:t>
            </a:r>
            <a:r>
              <a:rPr lang="fr-CA" i="1" dirty="0" err="1"/>
              <a:t>derecha</a:t>
            </a:r>
            <a:r>
              <a:rPr lang="fr-CA" i="1" dirty="0"/>
              <a:t> y los machos </a:t>
            </a:r>
          </a:p>
          <a:p>
            <a:r>
              <a:rPr lang="fr-CA" i="1" dirty="0" err="1"/>
              <a:t>cabríos</a:t>
            </a:r>
            <a:r>
              <a:rPr lang="fr-CA" i="1" dirty="0"/>
              <a:t> a su </a:t>
            </a:r>
            <a:r>
              <a:rPr lang="fr-CA" i="1" dirty="0" err="1"/>
              <a:t>izquierda</a:t>
            </a:r>
            <a:r>
              <a:rPr lang="fr-CA" i="1" dirty="0"/>
              <a:t>” (Mt. 25, 32).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A2C690-8DC6-6C46-8E60-38AF2B9F074F}"/>
              </a:ext>
            </a:extLst>
          </p:cNvPr>
          <p:cNvSpPr txBox="1"/>
          <p:nvPr/>
        </p:nvSpPr>
        <p:spPr>
          <a:xfrm>
            <a:off x="6336406" y="2137893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(Marcos 16,19).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A36945-FD59-B348-9D43-68D7FD480858}"/>
              </a:ext>
            </a:extLst>
          </p:cNvPr>
          <p:cNvSpPr txBox="1"/>
          <p:nvPr/>
        </p:nvSpPr>
        <p:spPr>
          <a:xfrm>
            <a:off x="8188300" y="21463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(</a:t>
            </a:r>
            <a:r>
              <a:rPr lang="fr-CA" dirty="0" err="1"/>
              <a:t>Hechos</a:t>
            </a:r>
            <a:r>
              <a:rPr lang="fr-CA" dirty="0"/>
              <a:t> 10,42)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6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AF56B0-8EAC-FC44-8C00-F3EA5A387675}"/>
              </a:ext>
            </a:extLst>
          </p:cNvPr>
          <p:cNvSpPr txBox="1"/>
          <p:nvPr/>
        </p:nvSpPr>
        <p:spPr>
          <a:xfrm>
            <a:off x="1493949" y="1326524"/>
            <a:ext cx="2502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>
                <a:solidFill>
                  <a:srgbClr val="0070C0"/>
                </a:solidFill>
              </a:rPr>
              <a:t>Creo en el Espíritu Santo,</a:t>
            </a:r>
            <a:br>
              <a:rPr lang="es-ES_tradnl" dirty="0"/>
            </a:br>
            <a:r>
              <a:rPr lang="es-ES_tradnl" dirty="0"/>
              <a:t>(</a:t>
            </a:r>
            <a:r>
              <a:rPr lang="fr-CA" dirty="0"/>
              <a:t>Romanos 5,5)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210B4C-DE2E-8F49-88CB-3A4248466AEB}"/>
              </a:ext>
            </a:extLst>
          </p:cNvPr>
          <p:cNvSpPr txBox="1"/>
          <p:nvPr/>
        </p:nvSpPr>
        <p:spPr>
          <a:xfrm>
            <a:off x="1493949" y="2202287"/>
            <a:ext cx="246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>
                <a:solidFill>
                  <a:srgbClr val="0070C0"/>
                </a:solidFill>
              </a:rPr>
              <a:t>la santa Iglesia católica, </a:t>
            </a:r>
            <a:br>
              <a:rPr lang="es-ES_tradnl" i="1" dirty="0">
                <a:solidFill>
                  <a:srgbClr val="0070C0"/>
                </a:solidFill>
              </a:rPr>
            </a:br>
            <a:r>
              <a:rPr lang="es-ES_tradnl" i="1" dirty="0">
                <a:solidFill>
                  <a:srgbClr val="0070C0"/>
                </a:solidFill>
              </a:rPr>
              <a:t>(</a:t>
            </a:r>
            <a:r>
              <a:rPr lang="fr-CA" dirty="0" err="1"/>
              <a:t>Ef</a:t>
            </a:r>
            <a:r>
              <a:rPr lang="fr-CA" dirty="0"/>
              <a:t> 5,25-27)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6761B4-E61A-1C41-AEFB-F8256735FADD}"/>
              </a:ext>
            </a:extLst>
          </p:cNvPr>
          <p:cNvSpPr txBox="1"/>
          <p:nvPr/>
        </p:nvSpPr>
        <p:spPr>
          <a:xfrm>
            <a:off x="1405302" y="3105834"/>
            <a:ext cx="2646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>
                <a:solidFill>
                  <a:srgbClr val="0070C0"/>
                </a:solidFill>
              </a:rPr>
              <a:t>la comunión de los santos,</a:t>
            </a:r>
            <a:br>
              <a:rPr lang="es-ES_tradnl" i="1" dirty="0">
                <a:solidFill>
                  <a:srgbClr val="0070C0"/>
                </a:solidFill>
              </a:rPr>
            </a:br>
            <a:r>
              <a:rPr lang="fr-CA" dirty="0"/>
              <a:t>(</a:t>
            </a:r>
            <a:r>
              <a:rPr lang="fr-CA" dirty="0" err="1"/>
              <a:t>Apocalipsis</a:t>
            </a:r>
            <a:r>
              <a:rPr lang="fr-CA" dirty="0"/>
              <a:t> 7,9)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0092AC-E695-B04C-884D-2B83D3899670}"/>
              </a:ext>
            </a:extLst>
          </p:cNvPr>
          <p:cNvSpPr txBox="1"/>
          <p:nvPr/>
        </p:nvSpPr>
        <p:spPr>
          <a:xfrm>
            <a:off x="1674254" y="4172755"/>
            <a:ext cx="24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>
                <a:solidFill>
                  <a:srgbClr val="0070C0"/>
                </a:solidFill>
              </a:rPr>
              <a:t>el perdón de los pecados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9E5569-C73D-B245-8196-90C394489201}"/>
              </a:ext>
            </a:extLst>
          </p:cNvPr>
          <p:cNvSpPr txBox="1"/>
          <p:nvPr/>
        </p:nvSpPr>
        <p:spPr>
          <a:xfrm>
            <a:off x="1828800" y="454208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(Juan 20,23).</a:t>
            </a:r>
            <a:endParaRPr lang="fr-FR" dirty="0"/>
          </a:p>
        </p:txBody>
      </p:sp>
      <p:pic>
        <p:nvPicPr>
          <p:cNvPr id="9218" name="Picture 2" descr="Meditaciones sobre el Credo – 8.- Creo en el Espíritu Santo">
            <a:extLst>
              <a:ext uri="{FF2B5EF4-FFF2-40B4-BE49-F238E27FC236}">
                <a16:creationId xmlns:a16="http://schemas.microsoft.com/office/drawing/2014/main" id="{39F222C6-2FC3-2F4C-97C7-3E4BFD15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38" y="352947"/>
            <a:ext cx="3810000" cy="33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3F7F742-AFE8-8344-A834-57ADEDC587E8}"/>
              </a:ext>
            </a:extLst>
          </p:cNvPr>
          <p:cNvSpPr txBox="1"/>
          <p:nvPr/>
        </p:nvSpPr>
        <p:spPr>
          <a:xfrm>
            <a:off x="6130344" y="4417454"/>
            <a:ext cx="462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El </a:t>
            </a:r>
            <a:r>
              <a:rPr lang="fr-FR" dirty="0" err="1"/>
              <a:t>Espíritu</a:t>
            </a:r>
            <a:r>
              <a:rPr lang="fr-FR" dirty="0"/>
              <a:t> Santo es el Amor de </a:t>
            </a:r>
            <a:r>
              <a:rPr lang="fr-FR" dirty="0" err="1"/>
              <a:t>Dios</a:t>
            </a:r>
            <a:r>
              <a:rPr lang="fr-FR" dirty="0"/>
              <a:t> que</a:t>
            </a:r>
          </a:p>
          <a:p>
            <a:r>
              <a:rPr lang="fr-FR" dirty="0" err="1"/>
              <a:t>Jesús</a:t>
            </a:r>
            <a:r>
              <a:rPr lang="fr-FR" dirty="0"/>
              <a:t> nos </a:t>
            </a:r>
            <a:r>
              <a:rPr lang="fr-FR" dirty="0" err="1"/>
              <a:t>regaló</a:t>
            </a:r>
            <a:r>
              <a:rPr lang="fr-FR" dirty="0"/>
              <a:t> </a:t>
            </a:r>
            <a:r>
              <a:rPr lang="fr-FR" dirty="0" err="1"/>
              <a:t>después</a:t>
            </a:r>
            <a:r>
              <a:rPr lang="fr-FR" dirty="0"/>
              <a:t> de </a:t>
            </a:r>
            <a:r>
              <a:rPr lang="fr-FR" dirty="0" err="1"/>
              <a:t>resucitar</a:t>
            </a:r>
            <a:r>
              <a:rPr lang="fr-FR" dirty="0"/>
              <a:t>.</a:t>
            </a:r>
          </a:p>
          <a:p>
            <a:r>
              <a:rPr lang="fr-FR" dirty="0" err="1"/>
              <a:t>Él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 </a:t>
            </a:r>
            <a:r>
              <a:rPr lang="fr-FR" dirty="0" err="1"/>
              <a:t>sopló</a:t>
            </a:r>
            <a:r>
              <a:rPr lang="fr-FR" dirty="0"/>
              <a:t> sobre los </a:t>
            </a:r>
            <a:r>
              <a:rPr lang="fr-FR" dirty="0" err="1"/>
              <a:t>apóstoles</a:t>
            </a:r>
            <a:r>
              <a:rPr lang="fr-FR" dirty="0"/>
              <a:t> y la </a:t>
            </a:r>
            <a:r>
              <a:rPr lang="fr-FR" dirty="0" err="1"/>
              <a:t>Virgen</a:t>
            </a:r>
            <a:r>
              <a:rPr lang="fr-FR" dirty="0"/>
              <a:t> María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74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Recording 20 mars 2022 20:17:28" descr="Audio Recording 20 mars 2022 20:17:28">
            <a:hlinkClick r:id="" action="ppaction://media"/>
            <a:extLst>
              <a:ext uri="{FF2B5EF4-FFF2-40B4-BE49-F238E27FC236}">
                <a16:creationId xmlns:a16="http://schemas.microsoft.com/office/drawing/2014/main" id="{11C45CC2-F907-374B-802E-49DCDE17A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026" name="Picture 2" descr="YO CREO: el Credo">
            <a:extLst>
              <a:ext uri="{FF2B5EF4-FFF2-40B4-BE49-F238E27FC236}">
                <a16:creationId xmlns:a16="http://schemas.microsoft.com/office/drawing/2014/main" id="{9F3B233D-D309-F74C-BBB8-680CE7E3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" y="0"/>
            <a:ext cx="1245108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03D7F2-8A5D-9347-B5ED-6A11D9D95086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70C0"/>
                </a:solidFill>
              </a:rPr>
              <a:t>la </a:t>
            </a:r>
            <a:r>
              <a:rPr lang="en-US" sz="2400" i="1" dirty="0" err="1">
                <a:solidFill>
                  <a:srgbClr val="0070C0"/>
                </a:solidFill>
              </a:rPr>
              <a:t>resurrección</a:t>
            </a:r>
            <a:r>
              <a:rPr lang="en-US" sz="2400" i="1" dirty="0">
                <a:solidFill>
                  <a:srgbClr val="0070C0"/>
                </a:solidFill>
              </a:rPr>
              <a:t> de la carne</a:t>
            </a:r>
            <a:br>
              <a:rPr lang="en-US" sz="2400" i="1" dirty="0">
                <a:solidFill>
                  <a:srgbClr val="0070C0"/>
                </a:solidFill>
              </a:rPr>
            </a:br>
            <a:r>
              <a:rPr lang="en-US" sz="2400" i="1" dirty="0">
                <a:solidFill>
                  <a:srgbClr val="0070C0"/>
                </a:solidFill>
              </a:rPr>
              <a:t>y la </a:t>
            </a:r>
            <a:r>
              <a:rPr lang="en-US" sz="2400" i="1" dirty="0" err="1">
                <a:solidFill>
                  <a:srgbClr val="0070C0"/>
                </a:solidFill>
              </a:rPr>
              <a:t>vida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eterna</a:t>
            </a:r>
            <a:r>
              <a:rPr lang="en-US" sz="2400" i="1" dirty="0">
                <a:solidFill>
                  <a:srgbClr val="0070C0"/>
                </a:solidFill>
              </a:rPr>
              <a:t>.</a:t>
            </a:r>
            <a:br>
              <a:rPr lang="en-US" sz="2400" i="1" dirty="0">
                <a:solidFill>
                  <a:srgbClr val="0070C0"/>
                </a:solidFill>
              </a:rPr>
            </a:br>
            <a:r>
              <a:rPr lang="en-US" sz="2200" dirty="0"/>
              <a:t>(</a:t>
            </a:r>
            <a:r>
              <a:rPr lang="en-US" sz="2200" dirty="0" err="1"/>
              <a:t>Romanos</a:t>
            </a:r>
            <a:r>
              <a:rPr lang="en-US" sz="2200" dirty="0"/>
              <a:t> 8,11) (</a:t>
            </a:r>
            <a:r>
              <a:rPr lang="en-US" sz="2200" dirty="0" err="1"/>
              <a:t>Apocalipsis</a:t>
            </a:r>
            <a:r>
              <a:rPr lang="en-US" sz="2200" dirty="0"/>
              <a:t> 22,5)</a:t>
            </a:r>
            <a:endParaRPr lang="en-US" sz="2200" i="1" dirty="0"/>
          </a:p>
        </p:txBody>
      </p:sp>
      <p:pic>
        <p:nvPicPr>
          <p:cNvPr id="10242" name="Picture 2" descr="→ Credo explicado frase por frase: Significado La resurrección de los  muertos ▻ Religión Católica Romana">
            <a:extLst>
              <a:ext uri="{FF2B5EF4-FFF2-40B4-BE49-F238E27FC236}">
                <a16:creationId xmlns:a16="http://schemas.microsoft.com/office/drawing/2014/main" id="{7F77B945-4B39-DA41-831D-2C0D96B1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65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C0C872-9709-944F-A4ED-DBF1DB258B30}"/>
              </a:ext>
            </a:extLst>
          </p:cNvPr>
          <p:cNvSpPr txBox="1"/>
          <p:nvPr/>
        </p:nvSpPr>
        <p:spPr>
          <a:xfrm>
            <a:off x="940158" y="4314423"/>
            <a:ext cx="3759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Todos</a:t>
            </a:r>
            <a:r>
              <a:rPr lang="fr-FR" dirty="0"/>
              <a:t> </a:t>
            </a:r>
            <a:r>
              <a:rPr lang="fr-FR" dirty="0" err="1"/>
              <a:t>resucitaremos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Jesús</a:t>
            </a:r>
            <a:r>
              <a:rPr lang="fr-FR" dirty="0"/>
              <a:t>,</a:t>
            </a:r>
          </a:p>
          <a:p>
            <a:r>
              <a:rPr lang="fr-FR" dirty="0" err="1"/>
              <a:t>Tendremos</a:t>
            </a:r>
            <a:r>
              <a:rPr lang="fr-FR" dirty="0"/>
              <a:t> un « </a:t>
            </a:r>
            <a:r>
              <a:rPr lang="fr-FR" dirty="0" err="1"/>
              <a:t>cuerpo</a:t>
            </a:r>
            <a:r>
              <a:rPr lang="fr-FR" dirty="0"/>
              <a:t> » </a:t>
            </a:r>
            <a:r>
              <a:rPr lang="fr-FR" dirty="0" err="1"/>
              <a:t>espiritual</a:t>
            </a:r>
            <a:endParaRPr lang="fr-FR" dirty="0"/>
          </a:p>
          <a:p>
            <a:r>
              <a:rPr lang="fr-FR" dirty="0"/>
              <a:t>para subir al </a:t>
            </a:r>
            <a:r>
              <a:rPr lang="fr-FR" dirty="0" err="1"/>
              <a:t>cielo</a:t>
            </a:r>
            <a:r>
              <a:rPr lang="fr-FR" dirty="0"/>
              <a:t>, </a:t>
            </a:r>
            <a:r>
              <a:rPr lang="fr-FR" dirty="0" err="1"/>
              <a:t>uno</a:t>
            </a:r>
            <a:r>
              <a:rPr lang="fr-FR" dirty="0"/>
              <a:t> </a:t>
            </a:r>
            <a:r>
              <a:rPr lang="fr-FR" dirty="0" err="1"/>
              <a:t>puro</a:t>
            </a:r>
            <a:r>
              <a:rPr lang="fr-FR" dirty="0"/>
              <a:t> y </a:t>
            </a:r>
            <a:r>
              <a:rPr lang="fr-FR" dirty="0" err="1"/>
              <a:t>glorioso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76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A5685DD-0C6E-3441-8523-6EBFD50FB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5950" b="-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63394B8-60E7-C646-92F5-E168E10DC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r="15456" b="-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FB9DB0-3CF4-7F40-BD52-8B7621E2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6DF406-6769-FD43-A748-0115FED88141}"/>
              </a:ext>
            </a:extLst>
          </p:cNvPr>
          <p:cNvSpPr/>
          <p:nvPr/>
        </p:nvSpPr>
        <p:spPr>
          <a:xfrm>
            <a:off x="3048000" y="965791"/>
            <a:ext cx="6096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800" dirty="0" err="1">
                <a:latin typeface="Latha" panose="020B060402020202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Completamos</a:t>
            </a:r>
            <a:r>
              <a:rPr lang="fr-CA" sz="2800" dirty="0">
                <a:latin typeface="Latha" panose="020B060402020202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:</a:t>
            </a:r>
          </a:p>
          <a:p>
            <a:r>
              <a:rPr lang="fr-CA" sz="2800" dirty="0">
                <a:latin typeface="Latha" panose="020B060402020202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  <a:r>
              <a:rPr lang="es-ES_tradnl" sz="2800" dirty="0">
                <a:solidFill>
                  <a:srgbClr val="373737"/>
                </a:solidFill>
                <a:latin typeface="Latha" panose="020B0604020202020204" pitchFamily="34" charset="0"/>
                <a:ea typeface="Times New Roman" panose="02020603050405020304" pitchFamily="18" charset="0"/>
                <a:cs typeface="Latha" panose="020B0604020202020204" pitchFamily="34" charset="0"/>
              </a:rPr>
              <a:t> </a:t>
            </a:r>
            <a:endParaRPr lang="fr-CA" sz="2800" dirty="0">
              <a:latin typeface="Latha" panose="020B0604020202020204" pitchFamily="34" charset="0"/>
              <a:ea typeface="Times New Roman" panose="02020603050405020304" pitchFamily="18" charset="0"/>
              <a:cs typeface="Lath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2800" dirty="0">
                <a:solidFill>
                  <a:srgbClr val="373737"/>
                </a:solidFill>
                <a:latin typeface="Latha" panose="020B0604020202020204" pitchFamily="34" charset="0"/>
                <a:ea typeface="Times New Roman" panose="02020603050405020304" pitchFamily="18" charset="0"/>
                <a:cs typeface="Latha" panose="020B0604020202020204" pitchFamily="34" charset="0"/>
              </a:rPr>
              <a:t>Creo en   , Padre Todopoderoso</a:t>
            </a:r>
            <a:br>
              <a:rPr lang="es-ES_tradnl" sz="2800" dirty="0">
                <a:solidFill>
                  <a:srgbClr val="373737"/>
                </a:solidFill>
                <a:latin typeface="Latha" panose="020B0604020202020204" pitchFamily="34" charset="0"/>
                <a:ea typeface="Times New Roman" panose="02020603050405020304" pitchFamily="18" charset="0"/>
                <a:cs typeface="Latha" panose="020B0604020202020204" pitchFamily="34" charset="0"/>
              </a:rPr>
            </a:br>
            <a:r>
              <a:rPr lang="es-ES_tradnl" sz="2800" dirty="0">
                <a:solidFill>
                  <a:srgbClr val="373737"/>
                </a:solidFill>
                <a:latin typeface="Latha" panose="020B0604020202020204" pitchFamily="34" charset="0"/>
                <a:ea typeface="Times New Roman" panose="02020603050405020304" pitchFamily="18" charset="0"/>
                <a:cs typeface="Latha" panose="020B0604020202020204" pitchFamily="34" charset="0"/>
              </a:rPr>
              <a:t>Creador del cielo y de la tierra.</a:t>
            </a:r>
            <a:endParaRPr lang="fr-CA" sz="2800" dirty="0">
              <a:latin typeface="Latha" panose="020B0604020202020204" pitchFamily="34" charset="0"/>
              <a:ea typeface="Times New Roman" panose="02020603050405020304" pitchFamily="18" charset="0"/>
              <a:cs typeface="Lath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9C98B-114C-2243-99B6-691E24ABAADC}"/>
              </a:ext>
            </a:extLst>
          </p:cNvPr>
          <p:cNvSpPr/>
          <p:nvPr/>
        </p:nvSpPr>
        <p:spPr>
          <a:xfrm>
            <a:off x="4337310" y="1905667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Dios</a:t>
            </a:r>
            <a:endParaRPr lang="fr-FR" sz="2800" dirty="0">
              <a:solidFill>
                <a:srgbClr val="FF000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0863B0-A36E-ED4E-BF5F-714AEB86068A}"/>
              </a:ext>
            </a:extLst>
          </p:cNvPr>
          <p:cNvSpPr txBox="1"/>
          <p:nvPr/>
        </p:nvSpPr>
        <p:spPr>
          <a:xfrm>
            <a:off x="1499017" y="3045277"/>
            <a:ext cx="80794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Creo en        , su único Hijo, Nuestro Señor,</a:t>
            </a:r>
            <a:b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Que fue concebido por obra y gracia del </a:t>
            </a:r>
            <a:endParaRPr lang="fr-FR" sz="2800" dirty="0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221E13-9640-9F46-B070-A6D2A5CC473A}"/>
              </a:ext>
            </a:extLst>
          </p:cNvPr>
          <p:cNvSpPr txBox="1"/>
          <p:nvPr/>
        </p:nvSpPr>
        <p:spPr>
          <a:xfrm>
            <a:off x="2815435" y="3024983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Jesucristo</a:t>
            </a:r>
            <a:endParaRPr lang="fr-FR" sz="2800" dirty="0">
              <a:solidFill>
                <a:srgbClr val="FF000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5D2CB9-6718-B94E-9DD1-B13290E5F0CB}"/>
              </a:ext>
            </a:extLst>
          </p:cNvPr>
          <p:cNvSpPr txBox="1"/>
          <p:nvPr/>
        </p:nvSpPr>
        <p:spPr>
          <a:xfrm>
            <a:off x="8094795" y="3476164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Espíritu</a:t>
            </a:r>
            <a:r>
              <a:rPr lang="fr-FR" sz="2800" dirty="0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Santo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FE9744-C65C-E24B-9DF6-6570D655392A}"/>
              </a:ext>
            </a:extLst>
          </p:cNvPr>
          <p:cNvSpPr txBox="1"/>
          <p:nvPr/>
        </p:nvSpPr>
        <p:spPr>
          <a:xfrm>
            <a:off x="1693889" y="4152275"/>
            <a:ext cx="6604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nació de Santa     Virgen, </a:t>
            </a:r>
            <a:endParaRPr lang="fr-CA" sz="2800" dirty="0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padeció bajo el poder de Poncio Pilato</a:t>
            </a:r>
            <a:r>
              <a:rPr lang="es-ES_tradnl" dirty="0"/>
              <a:t>, </a:t>
            </a:r>
            <a:r>
              <a:rPr lang="fr-CA" sz="2800" dirty="0"/>
              <a:t> </a:t>
            </a:r>
            <a:endParaRPr lang="fr-FR" sz="2800" dirty="0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A81F57-E573-A043-BB20-9D9C3FE94EEE}"/>
              </a:ext>
            </a:extLst>
          </p:cNvPr>
          <p:cNvSpPr txBox="1"/>
          <p:nvPr/>
        </p:nvSpPr>
        <p:spPr>
          <a:xfrm>
            <a:off x="4152182" y="4174842"/>
            <a:ext cx="99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María</a:t>
            </a:r>
          </a:p>
        </p:txBody>
      </p:sp>
    </p:spTree>
    <p:extLst>
      <p:ext uri="{BB962C8B-B14F-4D97-AF65-F5344CB8AC3E}">
        <p14:creationId xmlns:p14="http://schemas.microsoft.com/office/powerpoint/2010/main" val="3454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B1F0446-16A3-E046-ADE0-D8A5ABAF3E04}"/>
              </a:ext>
            </a:extLst>
          </p:cNvPr>
          <p:cNvSpPr txBox="1"/>
          <p:nvPr/>
        </p:nvSpPr>
        <p:spPr>
          <a:xfrm>
            <a:off x="2867343" y="631900"/>
            <a:ext cx="6854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fue        , muerto y sepultado,</a:t>
            </a:r>
            <a:endParaRPr lang="fr-CA" sz="2800" dirty="0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descendió a los infiernos, </a:t>
            </a:r>
            <a:endParaRPr lang="fr-CA" sz="2800" dirty="0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al tercer día      de entre los muertos</a:t>
            </a:r>
            <a:r>
              <a:rPr lang="fr-CA" sz="2800" dirty="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endParaRPr lang="fr-FR" sz="2800" dirty="0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44B8A6-D63E-9147-A130-E7A91BC872E1}"/>
              </a:ext>
            </a:extLst>
          </p:cNvPr>
          <p:cNvSpPr txBox="1"/>
          <p:nvPr/>
        </p:nvSpPr>
        <p:spPr>
          <a:xfrm>
            <a:off x="3477716" y="631900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crucificado</a:t>
            </a:r>
            <a:endParaRPr lang="fr-FR" sz="2800" dirty="0">
              <a:solidFill>
                <a:srgbClr val="FF000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5A4171-2660-724C-8B46-CE5542F561C8}"/>
              </a:ext>
            </a:extLst>
          </p:cNvPr>
          <p:cNvSpPr txBox="1"/>
          <p:nvPr/>
        </p:nvSpPr>
        <p:spPr>
          <a:xfrm>
            <a:off x="4851811" y="1493911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resucitó</a:t>
            </a:r>
            <a:endParaRPr lang="fr-FR" sz="2800" dirty="0">
              <a:solidFill>
                <a:srgbClr val="FF000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6CD036-D546-6141-BCD0-F7F4D4612F3E}"/>
              </a:ext>
            </a:extLst>
          </p:cNvPr>
          <p:cNvSpPr txBox="1"/>
          <p:nvPr/>
        </p:nvSpPr>
        <p:spPr>
          <a:xfrm>
            <a:off x="1978702" y="2323555"/>
            <a:ext cx="906850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subió a los     y está sentado a la derecha de Dios,</a:t>
            </a:r>
          </a:p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 Padre              .</a:t>
            </a:r>
            <a:endParaRPr lang="fr-CA" sz="2800" dirty="0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es-ES_tradnl" sz="2800" dirty="0">
                <a:latin typeface="Latha" panose="020B0604020202020204" pitchFamily="34" charset="0"/>
                <a:cs typeface="Latha" panose="020B0604020202020204" pitchFamily="34" charset="0"/>
              </a:rPr>
              <a:t>Desde allí ha de venir a juzgar a vivos y muertos.</a:t>
            </a:r>
            <a:endParaRPr lang="fr-CA" sz="2800" dirty="0">
              <a:latin typeface="Latha" panose="020B0604020202020204" pitchFamily="34" charset="0"/>
              <a:cs typeface="Latha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2C3FA1-B92B-1D4F-BBAF-25331EE9D34E}"/>
              </a:ext>
            </a:extLst>
          </p:cNvPr>
          <p:cNvSpPr txBox="1"/>
          <p:nvPr/>
        </p:nvSpPr>
        <p:spPr>
          <a:xfrm>
            <a:off x="3836788" y="2323319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cielos</a:t>
            </a:r>
            <a:endParaRPr lang="fr-FR" sz="2800" dirty="0">
              <a:solidFill>
                <a:srgbClr val="FF000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7B1917-1DCD-394B-871D-0E2A26A3FA65}"/>
              </a:ext>
            </a:extLst>
          </p:cNvPr>
          <p:cNvSpPr txBox="1"/>
          <p:nvPr/>
        </p:nvSpPr>
        <p:spPr>
          <a:xfrm>
            <a:off x="3264515" y="2744880"/>
            <a:ext cx="215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todopoderoso</a:t>
            </a:r>
            <a:endParaRPr lang="fr-FR" sz="2800" dirty="0">
              <a:solidFill>
                <a:srgbClr val="FF000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03C41A-EB5B-DE42-92A0-A45275047F0E}"/>
              </a:ext>
            </a:extLst>
          </p:cNvPr>
          <p:cNvSpPr txBox="1"/>
          <p:nvPr/>
        </p:nvSpPr>
        <p:spPr>
          <a:xfrm>
            <a:off x="2048605" y="3880617"/>
            <a:ext cx="565633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Creo en el </a:t>
            </a:r>
            <a:br>
              <a:rPr lang="es-ES_tradnl" sz="2800" dirty="0"/>
            </a:br>
            <a:r>
              <a:rPr lang="es-ES_tradnl" sz="2800" dirty="0"/>
              <a:t>la santa Iglesia católica, </a:t>
            </a:r>
            <a:br>
              <a:rPr lang="es-ES_tradnl" sz="2800" dirty="0"/>
            </a:br>
            <a:r>
              <a:rPr lang="es-ES_tradnl" sz="2800" dirty="0"/>
              <a:t>la comunión de los santos,</a:t>
            </a:r>
            <a:br>
              <a:rPr lang="es-ES_tradnl" sz="2800" dirty="0"/>
            </a:br>
            <a:r>
              <a:rPr lang="es-ES_tradnl" sz="2800" dirty="0"/>
              <a:t>el perdón de los                  , </a:t>
            </a:r>
            <a:br>
              <a:rPr lang="es-ES_tradnl" sz="2800" dirty="0"/>
            </a:br>
            <a:r>
              <a:rPr lang="es-ES_tradnl" sz="2800" dirty="0"/>
              <a:t>la resurrección de la carne</a:t>
            </a:r>
            <a:br>
              <a:rPr lang="es-ES_tradnl" sz="2800" dirty="0"/>
            </a:br>
            <a:r>
              <a:rPr lang="es-ES_tradnl" sz="2800" dirty="0"/>
              <a:t>y la vida eterna.</a:t>
            </a:r>
            <a:br>
              <a:rPr lang="es-ES_tradnl" sz="2800" dirty="0"/>
            </a:br>
            <a:r>
              <a:rPr lang="es-ES_tradnl" sz="2800" dirty="0"/>
              <a:t>            .</a:t>
            </a:r>
            <a:endParaRPr lang="fr-CA" sz="2800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9B9BE1-50A3-2C44-A76D-58C11E01C0E0}"/>
              </a:ext>
            </a:extLst>
          </p:cNvPr>
          <p:cNvSpPr txBox="1"/>
          <p:nvPr/>
        </p:nvSpPr>
        <p:spPr>
          <a:xfrm>
            <a:off x="3642610" y="3880381"/>
            <a:ext cx="222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</a:rPr>
              <a:t>Espíritu</a:t>
            </a:r>
            <a:r>
              <a:rPr lang="fr-FR" sz="2800" dirty="0">
                <a:solidFill>
                  <a:srgbClr val="FF0000"/>
                </a:solidFill>
              </a:rPr>
              <a:t> Santo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B043C-AC22-4945-9F21-CE6AC2D2F23A}"/>
              </a:ext>
            </a:extLst>
          </p:cNvPr>
          <p:cNvSpPr txBox="1"/>
          <p:nvPr/>
        </p:nvSpPr>
        <p:spPr>
          <a:xfrm>
            <a:off x="4448215" y="5155217"/>
            <a:ext cx="1391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</a:rPr>
              <a:t>pecados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85E810-9911-0C4D-B34D-00F3410A3646}"/>
              </a:ext>
            </a:extLst>
          </p:cNvPr>
          <p:cNvSpPr txBox="1"/>
          <p:nvPr/>
        </p:nvSpPr>
        <p:spPr>
          <a:xfrm>
            <a:off x="2048605" y="6445771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</a:rPr>
              <a:t>Amén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descr="Credo (para niños) - Luis Enrique Ascoy">
            <a:hlinkClick r:id="" action="ppaction://media"/>
            <a:extLst>
              <a:ext uri="{FF2B5EF4-FFF2-40B4-BE49-F238E27FC236}">
                <a16:creationId xmlns:a16="http://schemas.microsoft.com/office/drawing/2014/main" id="{7889F1F6-8D22-7344-B8B1-2366A3122F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221" y="96253"/>
            <a:ext cx="12019547" cy="63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6132AA-62B6-B342-901F-00F75B878B36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es el Credo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B507AE-A265-9948-ABEB-61068324D401}"/>
              </a:ext>
            </a:extLst>
          </p:cNvPr>
          <p:cNvSpPr txBox="1"/>
          <p:nvPr/>
        </p:nvSpPr>
        <p:spPr>
          <a:xfrm>
            <a:off x="4423245" y="591343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72101C-70A7-E145-95D1-7F2931D1D647}"/>
              </a:ext>
            </a:extLst>
          </p:cNvPr>
          <p:cNvSpPr txBox="1"/>
          <p:nvPr/>
        </p:nvSpPr>
        <p:spPr>
          <a:xfrm>
            <a:off x="3723477" y="497179"/>
            <a:ext cx="4270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>
                <a:latin typeface="Latha" panose="020B0604020202020204" pitchFamily="34" charset="0"/>
                <a:cs typeface="Latha" panose="020B0604020202020204" pitchFamily="34" charset="0"/>
              </a:rPr>
              <a:t>Es </a:t>
            </a:r>
            <a:r>
              <a:rPr lang="fr-FR" sz="4400" err="1">
                <a:latin typeface="Latha" panose="020B0604020202020204" pitchFamily="34" charset="0"/>
                <a:cs typeface="Latha" panose="020B0604020202020204" pitchFamily="34" charset="0"/>
              </a:rPr>
              <a:t>una</a:t>
            </a:r>
            <a:r>
              <a:rPr lang="fr-FR" sz="440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fr-FR" sz="4400" err="1">
                <a:latin typeface="Latha" panose="020B0604020202020204" pitchFamily="34" charset="0"/>
                <a:cs typeface="Latha" panose="020B0604020202020204" pitchFamily="34" charset="0"/>
              </a:rPr>
              <a:t>oración</a:t>
            </a:r>
            <a:r>
              <a:rPr lang="fr-FR" sz="440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9E8177-5BE1-5C4A-947B-F01B927C4A19}"/>
              </a:ext>
            </a:extLst>
          </p:cNvPr>
          <p:cNvSpPr txBox="1"/>
          <p:nvPr/>
        </p:nvSpPr>
        <p:spPr>
          <a:xfrm>
            <a:off x="3250739" y="3286476"/>
            <a:ext cx="92515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Contiene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todas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las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verdades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de la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fé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católica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,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en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las que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creemos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desde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</a:p>
          <a:p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hace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más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de 2000 </a:t>
            </a:r>
            <a:r>
              <a:rPr lang="en-US" sz="4000" dirty="0" err="1">
                <a:latin typeface="Latha" panose="020B0604020202020204" pitchFamily="34" charset="0"/>
                <a:cs typeface="Latha" panose="020B0604020202020204" pitchFamily="34" charset="0"/>
              </a:rPr>
              <a:t>años</a:t>
            </a:r>
            <a:r>
              <a:rPr lang="en-US" sz="4000" dirty="0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C74991-BDFC-7442-BAF1-61739540CB9F}"/>
              </a:ext>
            </a:extLst>
          </p:cNvPr>
          <p:cNvSpPr txBox="1"/>
          <p:nvPr/>
        </p:nvSpPr>
        <p:spPr>
          <a:xfrm>
            <a:off x="3887234" y="2121906"/>
            <a:ext cx="7665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800" dirty="0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¿</a:t>
            </a:r>
            <a:r>
              <a:rPr lang="fr-CA" sz="4800" dirty="0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Qué</a:t>
            </a:r>
            <a:r>
              <a:rPr lang="fr-FR" sz="4800" dirty="0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contiene</a:t>
            </a:r>
            <a:r>
              <a:rPr lang="fr-FR" sz="4800" dirty="0">
                <a:solidFill>
                  <a:srgbClr val="FF000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el Credo ?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3442DFCB-565A-494D-A90F-FE42B8BE4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9462" y="370132"/>
            <a:ext cx="2574373" cy="18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0C6A01-CB4C-D44C-9ECE-E0AE920232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450" r="2" b="19060"/>
          <a:stretch/>
        </p:blipFill>
        <p:spPr>
          <a:xfrm>
            <a:off x="3099560" y="85908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Hechos 5:12–42, Luego de haber sido azotados, Pedro y Juan continúan predicando el Evangelio">
            <a:extLst>
              <a:ext uri="{FF2B5EF4-FFF2-40B4-BE49-F238E27FC236}">
                <a16:creationId xmlns:a16="http://schemas.microsoft.com/office/drawing/2014/main" id="{36EF8F3F-8650-7440-AAE8-D9517D2C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276"/>
          <a:stretch/>
        </p:blipFill>
        <p:spPr bwMode="auto">
          <a:xfrm>
            <a:off x="2822708" y="3468708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5D06D6-2899-104C-8B39-BA55A3E323E5}"/>
              </a:ext>
            </a:extLst>
          </p:cNvPr>
          <p:cNvSpPr txBox="1"/>
          <p:nvPr/>
        </p:nvSpPr>
        <p:spPr>
          <a:xfrm>
            <a:off x="602963" y="399245"/>
            <a:ext cx="2292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Origen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del</a:t>
            </a:r>
            <a:r>
              <a:rPr lang="fr-FR" sz="2400" dirty="0">
                <a:solidFill>
                  <a:srgbClr val="FF0000"/>
                </a:solidFill>
              </a:rPr>
              <a:t> Credo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D672E5-C970-9541-8397-A49DAAF46C0E}"/>
              </a:ext>
            </a:extLst>
          </p:cNvPr>
          <p:cNvSpPr txBox="1"/>
          <p:nvPr/>
        </p:nvSpPr>
        <p:spPr>
          <a:xfrm>
            <a:off x="66528" y="865172"/>
            <a:ext cx="2728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Sabemos</a:t>
            </a:r>
            <a:r>
              <a:rPr lang="fr-FR" dirty="0"/>
              <a:t> que </a:t>
            </a:r>
            <a:r>
              <a:rPr lang="fr-FR" dirty="0" err="1"/>
              <a:t>Jesús</a:t>
            </a:r>
            <a:r>
              <a:rPr lang="fr-FR" dirty="0"/>
              <a:t> </a:t>
            </a:r>
            <a:r>
              <a:rPr lang="fr-FR" dirty="0" err="1"/>
              <a:t>enseñó</a:t>
            </a:r>
            <a:endParaRPr lang="fr-FR" dirty="0"/>
          </a:p>
          <a:p>
            <a:r>
              <a:rPr lang="fr-FR" dirty="0"/>
              <a:t>el Padre </a:t>
            </a:r>
            <a:r>
              <a:rPr lang="fr-FR" dirty="0" err="1"/>
              <a:t>Nuestro</a:t>
            </a:r>
            <a:r>
              <a:rPr lang="fr-FR" dirty="0"/>
              <a:t> a sus</a:t>
            </a:r>
          </a:p>
          <a:p>
            <a:r>
              <a:rPr lang="fr-FR" dirty="0"/>
              <a:t> </a:t>
            </a:r>
            <a:r>
              <a:rPr lang="fr-FR" dirty="0" err="1"/>
              <a:t>discípulos</a:t>
            </a:r>
            <a:r>
              <a:rPr lang="fr-FR" dirty="0"/>
              <a:t> 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D7B0CA-2526-7A41-B836-149B57E42D6D}"/>
              </a:ext>
            </a:extLst>
          </p:cNvPr>
          <p:cNvSpPr txBox="1"/>
          <p:nvPr/>
        </p:nvSpPr>
        <p:spPr>
          <a:xfrm>
            <a:off x="3440" y="1726082"/>
            <a:ext cx="299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El Credo </a:t>
            </a:r>
            <a:r>
              <a:rPr lang="fr-FR" dirty="0" err="1"/>
              <a:t>nació</a:t>
            </a:r>
            <a:r>
              <a:rPr lang="fr-FR" dirty="0"/>
              <a:t> de </a:t>
            </a:r>
            <a:r>
              <a:rPr lang="fr-FR" dirty="0" err="1"/>
              <a:t>otra</a:t>
            </a:r>
            <a:r>
              <a:rPr lang="fr-FR" dirty="0"/>
              <a:t> </a:t>
            </a:r>
            <a:r>
              <a:rPr lang="fr-FR" dirty="0" err="1"/>
              <a:t>manera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47E65C-0711-ED45-94EA-A12335364044}"/>
              </a:ext>
            </a:extLst>
          </p:cNvPr>
          <p:cNvSpPr txBox="1"/>
          <p:nvPr/>
        </p:nvSpPr>
        <p:spPr>
          <a:xfrm>
            <a:off x="-79676" y="2188964"/>
            <a:ext cx="3342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Los </a:t>
            </a:r>
            <a:r>
              <a:rPr lang="fr-FR" dirty="0" err="1"/>
              <a:t>apóstoles</a:t>
            </a:r>
            <a:r>
              <a:rPr lang="fr-FR" dirty="0"/>
              <a:t> </a:t>
            </a:r>
            <a:r>
              <a:rPr lang="fr-FR" dirty="0" err="1"/>
              <a:t>recibieron</a:t>
            </a:r>
            <a:r>
              <a:rPr lang="fr-FR" dirty="0"/>
              <a:t> </a:t>
            </a:r>
            <a:r>
              <a:rPr lang="fr-FR" dirty="0" err="1"/>
              <a:t>día</a:t>
            </a:r>
            <a:r>
              <a:rPr lang="fr-FR" dirty="0"/>
              <a:t> a </a:t>
            </a:r>
            <a:r>
              <a:rPr lang="fr-FR" dirty="0" err="1"/>
              <a:t>día</a:t>
            </a:r>
            <a:r>
              <a:rPr lang="fr-FR" dirty="0"/>
              <a:t> </a:t>
            </a:r>
          </a:p>
          <a:p>
            <a:r>
              <a:rPr lang="fr-FR" dirty="0"/>
              <a:t>Las </a:t>
            </a:r>
            <a:r>
              <a:rPr lang="fr-FR" dirty="0" err="1"/>
              <a:t>enseñanzas</a:t>
            </a:r>
            <a:r>
              <a:rPr lang="fr-FR" dirty="0"/>
              <a:t> de </a:t>
            </a:r>
            <a:r>
              <a:rPr lang="fr-FR" dirty="0" err="1"/>
              <a:t>Jesús</a:t>
            </a:r>
            <a:r>
              <a:rPr lang="fr-FR" dirty="0"/>
              <a:t>, </a:t>
            </a:r>
          </a:p>
          <a:p>
            <a:r>
              <a:rPr lang="fr-FR" dirty="0" err="1"/>
              <a:t>lo</a:t>
            </a:r>
            <a:r>
              <a:rPr lang="fr-FR" dirty="0"/>
              <a:t> </a:t>
            </a:r>
            <a:r>
              <a:rPr lang="fr-FR" dirty="0" err="1"/>
              <a:t>escuchaban</a:t>
            </a:r>
            <a:r>
              <a:rPr lang="fr-FR" dirty="0"/>
              <a:t> </a:t>
            </a:r>
          </a:p>
          <a:p>
            <a:r>
              <a:rPr lang="fr-FR" dirty="0"/>
              <a:t>y  </a:t>
            </a:r>
            <a:r>
              <a:rPr lang="fr-FR" dirty="0" err="1"/>
              <a:t>aprendían</a:t>
            </a:r>
            <a:r>
              <a:rPr lang="fr-FR" dirty="0"/>
              <a:t> de su Maestro.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BA3DB3-182E-FB49-8DB5-AAFB5C705DBF}"/>
              </a:ext>
            </a:extLst>
          </p:cNvPr>
          <p:cNvSpPr txBox="1"/>
          <p:nvPr/>
        </p:nvSpPr>
        <p:spPr>
          <a:xfrm>
            <a:off x="918" y="4644139"/>
            <a:ext cx="3185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Cuando </a:t>
            </a:r>
            <a:r>
              <a:rPr lang="fr-FR" dirty="0" err="1"/>
              <a:t>Jesús</a:t>
            </a:r>
            <a:r>
              <a:rPr lang="fr-FR" dirty="0"/>
              <a:t> </a:t>
            </a:r>
            <a:r>
              <a:rPr lang="fr-FR" dirty="0" err="1"/>
              <a:t>subió</a:t>
            </a:r>
            <a:r>
              <a:rPr lang="fr-FR" dirty="0"/>
              <a:t> a los </a:t>
            </a:r>
            <a:r>
              <a:rPr lang="fr-FR" dirty="0" err="1"/>
              <a:t>cielos</a:t>
            </a:r>
            <a:r>
              <a:rPr lang="fr-FR" dirty="0"/>
              <a:t> ,</a:t>
            </a:r>
          </a:p>
          <a:p>
            <a:r>
              <a:rPr lang="fr-FR" dirty="0"/>
              <a:t>los </a:t>
            </a:r>
            <a:r>
              <a:rPr lang="fr-FR" dirty="0" err="1"/>
              <a:t>apóstoles</a:t>
            </a:r>
            <a:r>
              <a:rPr lang="fr-FR" dirty="0"/>
              <a:t> </a:t>
            </a:r>
            <a:r>
              <a:rPr lang="fr-FR" dirty="0" err="1"/>
              <a:t>recibieron</a:t>
            </a:r>
            <a:r>
              <a:rPr lang="fr-FR" dirty="0"/>
              <a:t> el </a:t>
            </a:r>
          </a:p>
          <a:p>
            <a:r>
              <a:rPr lang="fr-FR" dirty="0" err="1"/>
              <a:t>Espíritu</a:t>
            </a:r>
            <a:r>
              <a:rPr lang="fr-FR" dirty="0"/>
              <a:t> Santo  y </a:t>
            </a:r>
            <a:r>
              <a:rPr lang="fr-FR" dirty="0" err="1"/>
              <a:t>empezaron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proclamar</a:t>
            </a:r>
            <a:r>
              <a:rPr lang="fr-FR" dirty="0"/>
              <a:t> las </a:t>
            </a:r>
            <a:r>
              <a:rPr lang="fr-FR" dirty="0" err="1"/>
              <a:t>enseñanzas</a:t>
            </a:r>
            <a:r>
              <a:rPr lang="fr-FR" dirty="0"/>
              <a:t> de</a:t>
            </a:r>
          </a:p>
          <a:p>
            <a:r>
              <a:rPr lang="fr-FR" dirty="0"/>
              <a:t> </a:t>
            </a:r>
            <a:r>
              <a:rPr lang="fr-FR" dirty="0" err="1"/>
              <a:t>Jesús</a:t>
            </a:r>
            <a:r>
              <a:rPr lang="fr-FR" dirty="0"/>
              <a:t>  sin </a:t>
            </a:r>
            <a:r>
              <a:rPr lang="fr-FR" dirty="0" err="1"/>
              <a:t>miedo</a:t>
            </a:r>
            <a:r>
              <a:rPr lang="fr-FR" dirty="0"/>
              <a:t> y con </a:t>
            </a:r>
            <a:r>
              <a:rPr lang="fr-FR" dirty="0" err="1"/>
              <a:t>verdad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5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primeros cristianos by Alvaro Raso Pasero">
            <a:extLst>
              <a:ext uri="{FF2B5EF4-FFF2-40B4-BE49-F238E27FC236}">
                <a16:creationId xmlns:a16="http://schemas.microsoft.com/office/drawing/2014/main" id="{4DEF58F0-6414-984C-ACB2-7746A3FD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7" y="676201"/>
            <a:ext cx="5748654" cy="55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01DB77C-C41A-6042-8946-38411D927E95}"/>
              </a:ext>
            </a:extLst>
          </p:cNvPr>
          <p:cNvSpPr txBox="1"/>
          <p:nvPr/>
        </p:nvSpPr>
        <p:spPr>
          <a:xfrm>
            <a:off x="6305550" y="1581150"/>
            <a:ext cx="5708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Hubo</a:t>
            </a:r>
            <a:r>
              <a:rPr lang="fr-FR" dirty="0"/>
              <a:t> muchas </a:t>
            </a:r>
            <a:r>
              <a:rPr lang="fr-FR" dirty="0" err="1"/>
              <a:t>personas</a:t>
            </a:r>
            <a:r>
              <a:rPr lang="fr-FR" dirty="0"/>
              <a:t> que se </a:t>
            </a:r>
            <a:r>
              <a:rPr lang="fr-FR" dirty="0" err="1"/>
              <a:t>convertian</a:t>
            </a:r>
            <a:r>
              <a:rPr lang="fr-FR" dirty="0"/>
              <a:t> , y </a:t>
            </a:r>
            <a:r>
              <a:rPr lang="fr-FR" dirty="0" err="1"/>
              <a:t>aceptaban</a:t>
            </a:r>
            <a:r>
              <a:rPr lang="fr-FR" dirty="0"/>
              <a:t> a</a:t>
            </a:r>
          </a:p>
          <a:p>
            <a:r>
              <a:rPr lang="fr-FR" dirty="0"/>
              <a:t> </a:t>
            </a:r>
            <a:r>
              <a:rPr lang="fr-FR" dirty="0" err="1"/>
              <a:t>Jesús</a:t>
            </a:r>
            <a:r>
              <a:rPr lang="fr-FR" dirty="0"/>
              <a:t> en su </a:t>
            </a:r>
            <a:r>
              <a:rPr lang="fr-FR" dirty="0" err="1"/>
              <a:t>corazón</a:t>
            </a:r>
            <a:r>
              <a:rPr lang="fr-FR" dirty="0"/>
              <a:t>, </a:t>
            </a:r>
            <a:r>
              <a:rPr lang="fr-FR" dirty="0" err="1"/>
              <a:t>iban</a:t>
            </a:r>
            <a:r>
              <a:rPr lang="fr-FR" dirty="0"/>
              <a:t> </a:t>
            </a:r>
            <a:r>
              <a:rPr lang="fr-FR" dirty="0" err="1"/>
              <a:t>formando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gran</a:t>
            </a:r>
            <a:r>
              <a:rPr lang="fr-FR" dirty="0"/>
              <a:t> </a:t>
            </a:r>
            <a:r>
              <a:rPr lang="fr-FR" dirty="0" err="1"/>
              <a:t>familia</a:t>
            </a:r>
            <a:r>
              <a:rPr lang="fr-FR" dirty="0"/>
              <a:t>:</a:t>
            </a:r>
          </a:p>
          <a:p>
            <a:r>
              <a:rPr lang="fr-FR" dirty="0"/>
              <a:t>La </a:t>
            </a:r>
            <a:r>
              <a:rPr lang="fr-FR" dirty="0" err="1"/>
              <a:t>familia</a:t>
            </a:r>
            <a:r>
              <a:rPr lang="fr-FR" dirty="0"/>
              <a:t> de los </a:t>
            </a:r>
            <a:r>
              <a:rPr lang="fr-FR" dirty="0" err="1"/>
              <a:t>cristianos</a:t>
            </a:r>
            <a:r>
              <a:rPr lang="fr-FR" dirty="0"/>
              <a:t>, de los que </a:t>
            </a:r>
            <a:r>
              <a:rPr lang="fr-FR" dirty="0" err="1"/>
              <a:t>creían</a:t>
            </a:r>
            <a:r>
              <a:rPr lang="fr-FR" dirty="0"/>
              <a:t> en </a:t>
            </a:r>
            <a:r>
              <a:rPr lang="fr-FR" dirty="0" err="1"/>
              <a:t>Jesucristo</a:t>
            </a:r>
            <a:r>
              <a:rPr lang="fr-FR" dirty="0"/>
              <a:t>: </a:t>
            </a:r>
          </a:p>
          <a:p>
            <a:r>
              <a:rPr lang="fr-FR" b="1" i="1" dirty="0">
                <a:solidFill>
                  <a:srgbClr val="0070C0"/>
                </a:solidFill>
              </a:rPr>
              <a:t>la </a:t>
            </a:r>
            <a:r>
              <a:rPr lang="fr-FR" b="1" i="1" dirty="0" err="1">
                <a:solidFill>
                  <a:srgbClr val="0070C0"/>
                </a:solidFill>
              </a:rPr>
              <a:t>Iglesia</a:t>
            </a:r>
            <a:endParaRPr lang="fr-FR" b="1" i="1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518D44-F810-3443-870A-FCE3C66F3234}"/>
              </a:ext>
            </a:extLst>
          </p:cNvPr>
          <p:cNvSpPr txBox="1"/>
          <p:nvPr/>
        </p:nvSpPr>
        <p:spPr>
          <a:xfrm>
            <a:off x="6534150" y="3143250"/>
            <a:ext cx="559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palabra de </a:t>
            </a:r>
            <a:r>
              <a:rPr lang="fr-FR" dirty="0" err="1"/>
              <a:t>fé</a:t>
            </a:r>
            <a:r>
              <a:rPr lang="fr-FR" dirty="0"/>
              <a:t> que </a:t>
            </a:r>
            <a:r>
              <a:rPr lang="fr-FR" dirty="0" err="1"/>
              <a:t>estaba</a:t>
            </a:r>
            <a:r>
              <a:rPr lang="fr-FR" dirty="0"/>
              <a:t> en su </a:t>
            </a:r>
            <a:r>
              <a:rPr lang="fr-FR" dirty="0" err="1"/>
              <a:t>corazón</a:t>
            </a:r>
            <a:r>
              <a:rPr lang="fr-FR" dirty="0"/>
              <a:t> la </a:t>
            </a:r>
            <a:r>
              <a:rPr lang="fr-FR" dirty="0" err="1"/>
              <a:t>proclamaban</a:t>
            </a:r>
            <a:endParaRPr lang="fr-FR" dirty="0"/>
          </a:p>
          <a:p>
            <a:r>
              <a:rPr lang="fr-FR" dirty="0" err="1"/>
              <a:t>vivamente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la </a:t>
            </a:r>
            <a:r>
              <a:rPr lang="fr-FR" dirty="0" err="1"/>
              <a:t>boca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BE3B65-2DD2-F146-A6F2-38E6ECE1DCAE}"/>
              </a:ext>
            </a:extLst>
          </p:cNvPr>
          <p:cNvSpPr txBox="1"/>
          <p:nvPr/>
        </p:nvSpPr>
        <p:spPr>
          <a:xfrm>
            <a:off x="6534150" y="4189452"/>
            <a:ext cx="51921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Los </a:t>
            </a:r>
            <a:r>
              <a:rPr lang="fr-FR" dirty="0" err="1"/>
              <a:t>apóstoles</a:t>
            </a:r>
            <a:r>
              <a:rPr lang="fr-FR" dirty="0"/>
              <a:t> </a:t>
            </a:r>
            <a:r>
              <a:rPr lang="fr-FR" dirty="0" err="1"/>
              <a:t>bautizaban</a:t>
            </a:r>
            <a:r>
              <a:rPr lang="fr-FR" dirty="0"/>
              <a:t> en el nombre </a:t>
            </a:r>
            <a:r>
              <a:rPr lang="fr-FR" dirty="0" err="1"/>
              <a:t>del</a:t>
            </a:r>
            <a:r>
              <a:rPr lang="fr-FR" dirty="0"/>
              <a:t> Padre</a:t>
            </a:r>
          </a:p>
          <a:p>
            <a:r>
              <a:rPr lang="fr-FR" dirty="0"/>
              <a:t>Del </a:t>
            </a:r>
            <a:r>
              <a:rPr lang="fr-FR" dirty="0" err="1"/>
              <a:t>Hijo</a:t>
            </a:r>
            <a:r>
              <a:rPr lang="fr-FR" dirty="0"/>
              <a:t> y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Espíritu</a:t>
            </a:r>
            <a:r>
              <a:rPr lang="fr-FR" dirty="0"/>
              <a:t> Santo </a:t>
            </a:r>
            <a:r>
              <a:rPr lang="fr-FR" dirty="0" err="1"/>
              <a:t>tal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Jesús</a:t>
            </a:r>
            <a:r>
              <a:rPr lang="fr-FR" dirty="0"/>
              <a:t> les </a:t>
            </a:r>
            <a:r>
              <a:rPr lang="fr-FR" dirty="0" err="1"/>
              <a:t>habia</a:t>
            </a:r>
            <a:r>
              <a:rPr lang="fr-FR" dirty="0"/>
              <a:t> </a:t>
            </a:r>
          </a:p>
          <a:p>
            <a:r>
              <a:rPr lang="fr-FR" dirty="0" err="1"/>
              <a:t>mandado</a:t>
            </a:r>
            <a:r>
              <a:rPr lang="fr-FR" dirty="0"/>
              <a:t> </a:t>
            </a:r>
            <a:r>
              <a:rPr lang="fr-FR" dirty="0" err="1"/>
              <a:t>hacer</a:t>
            </a:r>
            <a:r>
              <a:rPr lang="fr-FR" dirty="0"/>
              <a:t>, </a:t>
            </a:r>
            <a:r>
              <a:rPr lang="fr-FR" dirty="0" err="1"/>
              <a:t>enseñando</a:t>
            </a:r>
            <a:r>
              <a:rPr lang="fr-FR" dirty="0"/>
              <a:t>  a </a:t>
            </a:r>
            <a:r>
              <a:rPr lang="fr-FR" dirty="0" err="1"/>
              <a:t>cumplir</a:t>
            </a:r>
            <a:r>
              <a:rPr lang="fr-FR" dirty="0"/>
              <a:t> </a:t>
            </a:r>
            <a:r>
              <a:rPr lang="fr-FR" dirty="0" err="1"/>
              <a:t>todo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 que</a:t>
            </a:r>
          </a:p>
          <a:p>
            <a:r>
              <a:rPr lang="fr-FR" dirty="0" err="1"/>
              <a:t>Él</a:t>
            </a:r>
            <a:r>
              <a:rPr lang="fr-FR" dirty="0"/>
              <a:t> les </a:t>
            </a:r>
            <a:r>
              <a:rPr lang="fr-FR" dirty="0" err="1"/>
              <a:t>habia</a:t>
            </a:r>
            <a:r>
              <a:rPr lang="fr-FR" dirty="0"/>
              <a:t> </a:t>
            </a:r>
            <a:r>
              <a:rPr lang="fr-FR" dirty="0" err="1"/>
              <a:t>confiado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007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432E12-E70D-2D4D-A259-54CC9020994B}"/>
              </a:ext>
            </a:extLst>
          </p:cNvPr>
          <p:cNvSpPr txBox="1"/>
          <p:nvPr/>
        </p:nvSpPr>
        <p:spPr>
          <a:xfrm>
            <a:off x="656822" y="750555"/>
            <a:ext cx="1125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El tiempo pasó, la Iglesia creció y en un momento se presentaron unas divisiones  (conflictos de ideas entre dos grupos </a:t>
            </a:r>
          </a:p>
          <a:p>
            <a:r>
              <a:rPr lang="es-ES_tradnl" dirty="0"/>
              <a:t>acerca  que debían creer  y aceptar como verdades los Católicos)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EC52D0-5C29-A244-81F3-DF1D68AF2EED}"/>
              </a:ext>
            </a:extLst>
          </p:cNvPr>
          <p:cNvSpPr txBox="1"/>
          <p:nvPr/>
        </p:nvSpPr>
        <p:spPr>
          <a:xfrm>
            <a:off x="4121239" y="412124"/>
            <a:ext cx="3829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EL CREDO DE NICEA-CONSTANTINOPLA</a:t>
            </a:r>
            <a:endParaRPr lang="fr-CA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73566E-4E4F-CF45-B4ED-79B90055A3E4}"/>
              </a:ext>
            </a:extLst>
          </p:cNvPr>
          <p:cNvSpPr txBox="1"/>
          <p:nvPr/>
        </p:nvSpPr>
        <p:spPr>
          <a:xfrm>
            <a:off x="656822" y="1449269"/>
            <a:ext cx="10961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Así llegamos al año 325 </a:t>
            </a:r>
            <a:r>
              <a:rPr lang="es-ES_tradnl" dirty="0" err="1"/>
              <a:t>d.c</a:t>
            </a:r>
            <a:r>
              <a:rPr lang="es-ES_tradnl" dirty="0"/>
              <a:t>  y 381 </a:t>
            </a:r>
            <a:r>
              <a:rPr lang="es-ES_tradnl" dirty="0" err="1"/>
              <a:t>d.c</a:t>
            </a:r>
            <a:r>
              <a:rPr lang="es-ES_tradnl" dirty="0"/>
              <a:t> donde hubo dos grandes concilios (reuniones) de los representantes </a:t>
            </a:r>
          </a:p>
          <a:p>
            <a:r>
              <a:rPr lang="es-ES_tradnl" dirty="0"/>
              <a:t>de la Iglesia Católica .Uno en la ciudad de Nicea  y el otro en la ciudad de Constantinopla (hoy Estambul en Turquía)</a:t>
            </a:r>
            <a:endParaRPr lang="fr-CA" dirty="0"/>
          </a:p>
          <a:p>
            <a:endParaRPr lang="fr-F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63B32B-EC1E-E340-8C2D-298F79BB7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2527" b="-1"/>
          <a:stretch/>
        </p:blipFill>
        <p:spPr bwMode="auto">
          <a:xfrm>
            <a:off x="1191674" y="2886642"/>
            <a:ext cx="3277308" cy="35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l Primer Concilio de Constantinopla - Soldados de Jesucristo">
            <a:extLst>
              <a:ext uri="{FF2B5EF4-FFF2-40B4-BE49-F238E27FC236}">
                <a16:creationId xmlns:a16="http://schemas.microsoft.com/office/drawing/2014/main" id="{6AB49B4D-D890-3043-B22F-368AF67C5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3" r="18347" b="1"/>
          <a:stretch/>
        </p:blipFill>
        <p:spPr bwMode="auto">
          <a:xfrm>
            <a:off x="7428204" y="2886641"/>
            <a:ext cx="3277309" cy="35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D09ABF-DF78-AA46-BEEE-8C6C6A7A9D1B}"/>
              </a:ext>
            </a:extLst>
          </p:cNvPr>
          <p:cNvSpPr/>
          <p:nvPr/>
        </p:nvSpPr>
        <p:spPr>
          <a:xfrm>
            <a:off x="7723019" y="6076544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bg2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Concilio</a:t>
            </a:r>
            <a:r>
              <a:rPr lang="fr-FR" b="1" dirty="0">
                <a:solidFill>
                  <a:schemeClr val="bg2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de </a:t>
            </a:r>
            <a:r>
              <a:rPr lang="fr-FR" b="1" dirty="0" err="1">
                <a:solidFill>
                  <a:schemeClr val="bg2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Constantinopla</a:t>
            </a:r>
            <a:endParaRPr lang="fr-FR" b="1" dirty="0">
              <a:solidFill>
                <a:schemeClr val="bg2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F77094-EF33-9641-A6D2-EBD15CAC6AEE}"/>
              </a:ext>
            </a:extLst>
          </p:cNvPr>
          <p:cNvSpPr txBox="1"/>
          <p:nvPr/>
        </p:nvSpPr>
        <p:spPr>
          <a:xfrm>
            <a:off x="686446" y="2266486"/>
            <a:ext cx="5697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 </a:t>
            </a:r>
            <a:r>
              <a:rPr lang="fr-FR" dirty="0" err="1"/>
              <a:t>estas</a:t>
            </a:r>
            <a:r>
              <a:rPr lang="fr-FR" dirty="0"/>
              <a:t> </a:t>
            </a:r>
            <a:r>
              <a:rPr lang="fr-FR" dirty="0" err="1"/>
              <a:t>reuniones</a:t>
            </a:r>
            <a:r>
              <a:rPr lang="fr-FR" dirty="0"/>
              <a:t> sale el Credo de </a:t>
            </a:r>
            <a:r>
              <a:rPr lang="fr-FR" dirty="0" err="1"/>
              <a:t>Nicea-Constantinopla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7FE88A-6102-CC44-9B52-DB53F78EE8C2}"/>
              </a:ext>
            </a:extLst>
          </p:cNvPr>
          <p:cNvSpPr txBox="1"/>
          <p:nvPr/>
        </p:nvSpPr>
        <p:spPr>
          <a:xfrm>
            <a:off x="2114550" y="6591300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325 D.C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973495-4AFB-E54B-B61F-B534B91CF70E}"/>
              </a:ext>
            </a:extLst>
          </p:cNvPr>
          <p:cNvSpPr txBox="1"/>
          <p:nvPr/>
        </p:nvSpPr>
        <p:spPr>
          <a:xfrm>
            <a:off x="8591550" y="6629400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381 D.C</a:t>
            </a:r>
          </a:p>
        </p:txBody>
      </p:sp>
    </p:spTree>
    <p:extLst>
      <p:ext uri="{BB962C8B-B14F-4D97-AF65-F5344CB8AC3E}">
        <p14:creationId xmlns:p14="http://schemas.microsoft.com/office/powerpoint/2010/main" val="397983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FB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89B9528-59A9-EB4B-A929-73B2AB756F91}"/>
              </a:ext>
            </a:extLst>
          </p:cNvPr>
          <p:cNvSpPr txBox="1"/>
          <p:nvPr/>
        </p:nvSpPr>
        <p:spPr>
          <a:xfrm>
            <a:off x="3769882" y="269241"/>
            <a:ext cx="4652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tx2">
                    <a:lumMod val="50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Las dos </a:t>
            </a:r>
            <a:r>
              <a:rPr lang="fr-FR" sz="4400" dirty="0" err="1">
                <a:solidFill>
                  <a:schemeClr val="tx2">
                    <a:lumMod val="50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versiones</a:t>
            </a:r>
            <a:endParaRPr lang="fr-FR" sz="4400" dirty="0">
              <a:solidFill>
                <a:schemeClr val="tx2">
                  <a:lumMod val="50000"/>
                </a:schemeClr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fr-FR" sz="4400" dirty="0">
                <a:solidFill>
                  <a:schemeClr val="tx2">
                    <a:lumMod val="50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   </a:t>
            </a:r>
            <a:r>
              <a:rPr lang="fr-FR" sz="4400" dirty="0" err="1">
                <a:solidFill>
                  <a:schemeClr val="tx2">
                    <a:lumMod val="50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del</a:t>
            </a:r>
            <a:r>
              <a:rPr lang="fr-FR" sz="4400" dirty="0">
                <a:solidFill>
                  <a:schemeClr val="tx2">
                    <a:lumMod val="50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 Credo</a:t>
            </a:r>
          </a:p>
        </p:txBody>
      </p:sp>
      <p:pic>
        <p:nvPicPr>
          <p:cNvPr id="4098" name="Picture 2" descr="Flecha Roja Apuntando Hacia La Izquierda Hacia Abajo Hacia Abajo Hacia  Abajo Hacia Abajo Hacia La Izquierda Hacia Abajo Hacia Abaj Ilustración del  Vector - Ilustración de brillante, horizontal: 188708946">
            <a:extLst>
              <a:ext uri="{FF2B5EF4-FFF2-40B4-BE49-F238E27FC236}">
                <a16:creationId xmlns:a16="http://schemas.microsoft.com/office/drawing/2014/main" id="{D6D31526-FBB9-3E49-9CDF-94A21A014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3" y="1542389"/>
            <a:ext cx="975359" cy="7926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4100" name="Picture 4" descr="Flèche en bas vers la droite découpée, en aluminium ou en pvc">
            <a:extLst>
              <a:ext uri="{FF2B5EF4-FFF2-40B4-BE49-F238E27FC236}">
                <a16:creationId xmlns:a16="http://schemas.microsoft.com/office/drawing/2014/main" id="{74748F6A-37C0-554B-99AD-2139F7AA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80" y="1542388"/>
            <a:ext cx="975358" cy="7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721D911-B301-0547-AD05-29487AB9302B}"/>
              </a:ext>
            </a:extLst>
          </p:cNvPr>
          <p:cNvSpPr txBox="1"/>
          <p:nvPr/>
        </p:nvSpPr>
        <p:spPr>
          <a:xfrm>
            <a:off x="206920" y="2335066"/>
            <a:ext cx="561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Credo de </a:t>
            </a:r>
            <a:r>
              <a:rPr lang="fr-FR" sz="3200" dirty="0" err="1">
                <a:solidFill>
                  <a:srgbClr val="7030A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Nicea-Constantinopla</a:t>
            </a:r>
            <a:endParaRPr lang="fr-FR" sz="3200" dirty="0">
              <a:solidFill>
                <a:srgbClr val="7030A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4BE817-B3C3-9340-B3D4-C743500C7B49}"/>
              </a:ext>
            </a:extLst>
          </p:cNvPr>
          <p:cNvSpPr txBox="1"/>
          <p:nvPr/>
        </p:nvSpPr>
        <p:spPr>
          <a:xfrm>
            <a:off x="6369442" y="2387038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Credo de los </a:t>
            </a:r>
            <a:r>
              <a:rPr lang="fr-FR" sz="3200" dirty="0" err="1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Apóstoles</a:t>
            </a:r>
            <a:endParaRPr lang="fr-FR" sz="3200" dirty="0">
              <a:solidFill>
                <a:srgbClr val="0070C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C580CC-C677-864E-BC4A-F6431A5C68C6}"/>
              </a:ext>
            </a:extLst>
          </p:cNvPr>
          <p:cNvSpPr txBox="1"/>
          <p:nvPr/>
        </p:nvSpPr>
        <p:spPr>
          <a:xfrm>
            <a:off x="1249680" y="3180123"/>
            <a:ext cx="40776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800" dirty="0" err="1"/>
              <a:t>Surgió</a:t>
            </a:r>
            <a:r>
              <a:rPr lang="fr-FR" sz="2800" dirty="0"/>
              <a:t> de los dos </a:t>
            </a:r>
            <a:r>
              <a:rPr lang="fr-FR" sz="2800" dirty="0" err="1"/>
              <a:t>Concilios</a:t>
            </a:r>
            <a:endParaRPr lang="fr-FR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800" dirty="0" err="1"/>
              <a:t>Versión</a:t>
            </a:r>
            <a:r>
              <a:rPr lang="fr-FR" sz="2800" dirty="0"/>
              <a:t> </a:t>
            </a:r>
            <a:r>
              <a:rPr lang="fr-FR" sz="2800" dirty="0" err="1"/>
              <a:t>larga</a:t>
            </a:r>
            <a:endParaRPr lang="fr-FR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800" dirty="0"/>
              <a:t>Es </a:t>
            </a:r>
            <a:r>
              <a:rPr lang="fr-FR" sz="2800" dirty="0" err="1"/>
              <a:t>detallada</a:t>
            </a:r>
            <a:endParaRPr lang="fr-FR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800" dirty="0"/>
              <a:t>En Misa </a:t>
            </a:r>
            <a:r>
              <a:rPr lang="fr-FR" sz="2800" dirty="0" err="1"/>
              <a:t>podemos</a:t>
            </a:r>
            <a:r>
              <a:rPr lang="fr-FR" sz="2800" dirty="0"/>
              <a:t> </a:t>
            </a:r>
            <a:r>
              <a:rPr lang="fr-FR" sz="2800" dirty="0" err="1"/>
              <a:t>oir</a:t>
            </a:r>
            <a:r>
              <a:rPr lang="fr-FR" sz="2800" dirty="0"/>
              <a:t> </a:t>
            </a:r>
            <a:r>
              <a:rPr lang="fr-FR" sz="2800" dirty="0" err="1"/>
              <a:t>también</a:t>
            </a:r>
            <a:r>
              <a:rPr lang="fr-FR" sz="2800" dirty="0"/>
              <a:t> </a:t>
            </a:r>
            <a:r>
              <a:rPr lang="fr-FR" sz="2800" dirty="0" err="1"/>
              <a:t>esta</a:t>
            </a:r>
            <a:endParaRPr lang="fr-FR" sz="2800" dirty="0"/>
          </a:p>
          <a:p>
            <a:r>
              <a:rPr lang="fr-FR" sz="2800" dirty="0"/>
              <a:t>      version </a:t>
            </a:r>
            <a:r>
              <a:rPr lang="fr-FR" sz="2800" dirty="0" err="1"/>
              <a:t>larga</a:t>
            </a:r>
            <a:r>
              <a:rPr lang="fr-FR" sz="2800" dirty="0"/>
              <a:t> </a:t>
            </a:r>
            <a:r>
              <a:rPr lang="fr-FR" sz="2800" dirty="0" err="1"/>
              <a:t>del</a:t>
            </a:r>
            <a:r>
              <a:rPr lang="fr-FR" sz="2800" dirty="0"/>
              <a:t> Credo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FF62C5-AD67-5846-B2E3-B5F835B8755D}"/>
              </a:ext>
            </a:extLst>
          </p:cNvPr>
          <p:cNvSpPr txBox="1"/>
          <p:nvPr/>
        </p:nvSpPr>
        <p:spPr>
          <a:xfrm>
            <a:off x="5936974" y="3180123"/>
            <a:ext cx="637052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800" dirty="0"/>
              <a:t>Es la version </a:t>
            </a:r>
            <a:r>
              <a:rPr lang="fr-FR" sz="2800" dirty="0" err="1"/>
              <a:t>corta</a:t>
            </a:r>
            <a:endParaRPr lang="fr-FR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800" dirty="0"/>
              <a:t>Es el </a:t>
            </a:r>
            <a:r>
              <a:rPr lang="fr-FR" sz="2800" dirty="0" err="1"/>
              <a:t>resumen</a:t>
            </a:r>
            <a:r>
              <a:rPr lang="fr-FR" sz="2800" dirty="0"/>
              <a:t> de las </a:t>
            </a:r>
            <a:r>
              <a:rPr lang="fr-FR" sz="2800" dirty="0" err="1"/>
              <a:t>enseñanzas</a:t>
            </a:r>
            <a:r>
              <a:rPr lang="fr-FR" sz="2800" dirty="0"/>
              <a:t> de </a:t>
            </a:r>
            <a:r>
              <a:rPr lang="fr-FR" sz="2800" dirty="0" err="1"/>
              <a:t>Fé</a:t>
            </a:r>
            <a:r>
              <a:rPr lang="fr-FR" sz="2800" dirty="0"/>
              <a:t> </a:t>
            </a:r>
          </a:p>
          <a:p>
            <a:r>
              <a:rPr lang="fr-FR" sz="2800" dirty="0"/>
              <a:t>    </a:t>
            </a:r>
            <a:r>
              <a:rPr lang="fr-FR" sz="2800" dirty="0" err="1"/>
              <a:t>transmitida</a:t>
            </a:r>
            <a:r>
              <a:rPr lang="fr-FR" sz="2800" dirty="0"/>
              <a:t> </a:t>
            </a:r>
            <a:r>
              <a:rPr lang="fr-FR" sz="2800" dirty="0" err="1"/>
              <a:t>por</a:t>
            </a:r>
            <a:r>
              <a:rPr lang="fr-FR" sz="2800" dirty="0"/>
              <a:t> los </a:t>
            </a:r>
            <a:r>
              <a:rPr lang="fr-FR" sz="2800" dirty="0" err="1"/>
              <a:t>apóstoles</a:t>
            </a:r>
            <a:endParaRPr lang="fr-FR" sz="2800" dirty="0"/>
          </a:p>
          <a:p>
            <a:r>
              <a:rPr lang="fr-FR" sz="2800" dirty="0"/>
              <a:t> ( </a:t>
            </a:r>
            <a:r>
              <a:rPr lang="fr-FR" sz="2800" dirty="0" err="1"/>
              <a:t>Evangelios</a:t>
            </a:r>
            <a:r>
              <a:rPr lang="fr-FR" sz="2800" dirty="0"/>
              <a:t> ,</a:t>
            </a:r>
            <a:r>
              <a:rPr lang="fr-FR" sz="2800" dirty="0" err="1"/>
              <a:t>Hechos</a:t>
            </a:r>
            <a:r>
              <a:rPr lang="fr-FR" sz="2800" dirty="0"/>
              <a:t> de los </a:t>
            </a:r>
            <a:r>
              <a:rPr lang="fr-FR" sz="2800" dirty="0" err="1"/>
              <a:t>Apóstoles</a:t>
            </a:r>
            <a:r>
              <a:rPr lang="fr-FR" sz="2800" dirty="0"/>
              <a:t> y en</a:t>
            </a:r>
          </a:p>
          <a:p>
            <a:r>
              <a:rPr lang="fr-FR" sz="2800" dirty="0"/>
              <a:t>   sus Cartas)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_tradnl" sz="2800" dirty="0"/>
              <a:t>Domingo a domingo es proclamado en </a:t>
            </a:r>
          </a:p>
          <a:p>
            <a:r>
              <a:rPr lang="es-ES_tradnl" sz="2800" dirty="0"/>
              <a:t>     la Eucaristía</a:t>
            </a:r>
            <a:endParaRPr lang="fr-CA" sz="2800" dirty="0"/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4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88D320-06B6-1E43-906B-9CEF087AE1B1}"/>
              </a:ext>
            </a:extLst>
          </p:cNvPr>
          <p:cNvSpPr txBox="1"/>
          <p:nvPr/>
        </p:nvSpPr>
        <p:spPr>
          <a:xfrm>
            <a:off x="804673" y="3320859"/>
            <a:ext cx="457347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Actividad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rayon">
            <a:extLst>
              <a:ext uri="{FF2B5EF4-FFF2-40B4-BE49-F238E27FC236}">
                <a16:creationId xmlns:a16="http://schemas.microsoft.com/office/drawing/2014/main" id="{5FD6F1FA-2981-0A1E-3889-F3E03AC17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pic>
        <p:nvPicPr>
          <p:cNvPr id="9" name="Audio Recording 21 mars 2022 22:08:51" descr="Audio Recording 21 mars 2022 22:08:51">
            <a:hlinkClick r:id="" action="ppaction://media"/>
            <a:extLst>
              <a:ext uri="{FF2B5EF4-FFF2-40B4-BE49-F238E27FC236}">
                <a16:creationId xmlns:a16="http://schemas.microsoft.com/office/drawing/2014/main" id="{7E4A90B3-9791-504C-9E12-065515E50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3969" y="490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42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1352</Words>
  <Application>Microsoft Macintosh PowerPoint</Application>
  <PresentationFormat>Grand écran</PresentationFormat>
  <Paragraphs>172</Paragraphs>
  <Slides>24</Slides>
  <Notes>2</Notes>
  <HiddenSlides>0</HiddenSlides>
  <MMClips>3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Meiryo</vt:lpstr>
      <vt:lpstr>Arial</vt:lpstr>
      <vt:lpstr>Calibri</vt:lpstr>
      <vt:lpstr>Calibri Light</vt:lpstr>
      <vt:lpstr>Latha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Alejandra Zaga Mendez</dc:creator>
  <cp:lastModifiedBy>Alejandra Zaga Mendez</cp:lastModifiedBy>
  <cp:revision>76</cp:revision>
  <dcterms:created xsi:type="dcterms:W3CDTF">2022-03-20T23:56:20Z</dcterms:created>
  <dcterms:modified xsi:type="dcterms:W3CDTF">2022-03-27T00:07:21Z</dcterms:modified>
</cp:coreProperties>
</file>